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heme/themeOverride17.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 id="2147483824" r:id="rId6"/>
  </p:sldMasterIdLst>
  <p:notesMasterIdLst>
    <p:notesMasterId r:id="rId65"/>
  </p:notesMasterIdLst>
  <p:handoutMasterIdLst>
    <p:handoutMasterId r:id="rId66"/>
  </p:handoutMasterIdLst>
  <p:sldIdLst>
    <p:sldId id="256" r:id="rId7"/>
    <p:sldId id="304" r:id="rId8"/>
    <p:sldId id="417" r:id="rId9"/>
    <p:sldId id="306" r:id="rId10"/>
    <p:sldId id="418" r:id="rId11"/>
    <p:sldId id="486" r:id="rId12"/>
    <p:sldId id="487" r:id="rId13"/>
    <p:sldId id="488" r:id="rId14"/>
    <p:sldId id="367" r:id="rId15"/>
    <p:sldId id="427" r:id="rId16"/>
    <p:sldId id="368" r:id="rId17"/>
    <p:sldId id="369" r:id="rId18"/>
    <p:sldId id="370" r:id="rId19"/>
    <p:sldId id="371" r:id="rId20"/>
    <p:sldId id="372" r:id="rId21"/>
    <p:sldId id="375" r:id="rId22"/>
    <p:sldId id="377" r:id="rId23"/>
    <p:sldId id="381" r:id="rId24"/>
    <p:sldId id="382" r:id="rId25"/>
    <p:sldId id="387" r:id="rId26"/>
    <p:sldId id="389" r:id="rId27"/>
    <p:sldId id="391" r:id="rId28"/>
    <p:sldId id="392" r:id="rId29"/>
    <p:sldId id="394" r:id="rId30"/>
    <p:sldId id="395" r:id="rId31"/>
    <p:sldId id="460" r:id="rId32"/>
    <p:sldId id="452" r:id="rId33"/>
    <p:sldId id="457" r:id="rId34"/>
    <p:sldId id="458" r:id="rId35"/>
    <p:sldId id="461" r:id="rId36"/>
    <p:sldId id="462" r:id="rId37"/>
    <p:sldId id="464" r:id="rId38"/>
    <p:sldId id="466" r:id="rId39"/>
    <p:sldId id="456" r:id="rId40"/>
    <p:sldId id="489" r:id="rId41"/>
    <p:sldId id="468" r:id="rId42"/>
    <p:sldId id="469" r:id="rId43"/>
    <p:sldId id="459" r:id="rId44"/>
    <p:sldId id="447" r:id="rId45"/>
    <p:sldId id="474" r:id="rId46"/>
    <p:sldId id="448" r:id="rId47"/>
    <p:sldId id="471" r:id="rId48"/>
    <p:sldId id="472" r:id="rId49"/>
    <p:sldId id="450" r:id="rId50"/>
    <p:sldId id="476" r:id="rId51"/>
    <p:sldId id="477" r:id="rId52"/>
    <p:sldId id="478" r:id="rId53"/>
    <p:sldId id="480" r:id="rId54"/>
    <p:sldId id="473" r:id="rId55"/>
    <p:sldId id="481" r:id="rId56"/>
    <p:sldId id="482" r:id="rId57"/>
    <p:sldId id="483" r:id="rId58"/>
    <p:sldId id="484" r:id="rId59"/>
    <p:sldId id="485" r:id="rId60"/>
    <p:sldId id="401" r:id="rId61"/>
    <p:sldId id="435" r:id="rId62"/>
    <p:sldId id="300" r:id="rId63"/>
    <p:sldId id="301" r:id="rId6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6" autoAdjust="0"/>
    <p:restoredTop sz="71273" autoAdjust="0"/>
  </p:normalViewPr>
  <p:slideViewPr>
    <p:cSldViewPr snapToGrid="0">
      <p:cViewPr varScale="1">
        <p:scale>
          <a:sx n="52" d="100"/>
          <a:sy n="52" d="100"/>
        </p:scale>
        <p:origin x="-1672" y="-11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notesMaster" Target="notesMasters/notesMaster1.xml"/><Relationship Id="rId66" Type="http://schemas.openxmlformats.org/officeDocument/2006/relationships/handoutMaster" Target="handoutMasters/handoutMaster1.xml"/><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13/01/16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61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There's a lot to this recipe. We're not going to cover it in detail, you can read it on your own.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There are several init styles that can be selected by setting the node attribute in the recipe. "init" is the default, and what we're going to use. Also available: smf, upstart, arch, runit, bluepill, daemontools, winsw. "cron" is a separate recipe since it is not technically running as a "service".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github.com</a:t>
            </a:r>
            <a:r>
              <a:rPr lang="en-US" dirty="0" smtClean="0"/>
              <a:t>/chef-cookbooks/chef-client/archive/v4.3.0.zip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9946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proxy.rb.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proxy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Lucida Grande" charset="0"/>
                <a:cs typeface="Lucida Grande" charset="0"/>
                <a:sym typeface="Lucida Grande" charset="0"/>
              </a:rPr>
              <a:t>Its using our full-stack installation path automatically, and the -d says "runs as a daemon in the background"</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We log to /</a:t>
            </a:r>
            <a:r>
              <a:rPr lang="en-US" sz="1200" dirty="0" err="1" smtClean="0">
                <a:latin typeface="Lucida Grande" charset="0"/>
                <a:cs typeface="Lucida Grande" charset="0"/>
                <a:sym typeface="Lucida Grande" charset="0"/>
              </a:rPr>
              <a:t>var</a:t>
            </a:r>
            <a:r>
              <a:rPr lang="en-US" sz="1200" dirty="0" smtClean="0">
                <a:latin typeface="Lucida Grande" charset="0"/>
                <a:cs typeface="Lucida Grande" charset="0"/>
                <a:sym typeface="Lucida Grande" charset="0"/>
              </a:rPr>
              <a:t>/log/chef/</a:t>
            </a:r>
            <a:r>
              <a:rPr lang="en-US" sz="1200" dirty="0" err="1" smtClean="0">
                <a:latin typeface="Lucida Grande" charset="0"/>
                <a:cs typeface="Lucida Grande" charset="0"/>
                <a:sym typeface="Lucida Grande" charset="0"/>
              </a:rPr>
              <a:t>client.log</a:t>
            </a:r>
            <a:r>
              <a:rPr lang="en-US" sz="1200" dirty="0" smtClean="0">
                <a:latin typeface="Lucida Grande" charset="0"/>
                <a:cs typeface="Lucida Grande" charset="0"/>
                <a:sym typeface="Lucida Grande" charset="0"/>
              </a:rPr>
              <a:t> (configurable). The -</a:t>
            </a:r>
            <a:r>
              <a:rPr lang="en-US" sz="1200" dirty="0" err="1" smtClean="0">
                <a:latin typeface="Lucida Grande" charset="0"/>
                <a:cs typeface="Lucida Grande" charset="0"/>
                <a:sym typeface="Lucida Grande" charset="0"/>
              </a:rPr>
              <a:t>i</a:t>
            </a:r>
            <a:r>
              <a:rPr lang="en-US" sz="1200" dirty="0" smtClean="0">
                <a:latin typeface="Lucida Grande" charset="0"/>
                <a:cs typeface="Lucida Grande" charset="0"/>
                <a:sym typeface="Lucida Grande" charset="0"/>
              </a:rPr>
              <a:t> is the interval, a number of seconds (30 minutes here) (configurable) and the last bit is splay (mitigating the thundering herd problem)</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Note: </a:t>
            </a:r>
            <a:r>
              <a:rPr lang="en-US" sz="1200" dirty="0" err="1" smtClean="0">
                <a:latin typeface="Lucida Grande" charset="0"/>
                <a:cs typeface="Lucida Grande" charset="0"/>
                <a:sym typeface="Lucida Grande" charset="0"/>
              </a:rPr>
              <a:t>embdded</a:t>
            </a:r>
            <a:r>
              <a:rPr lang="en-US" sz="1200" dirty="0" smtClean="0">
                <a:latin typeface="Lucida Grande" charset="0"/>
                <a:cs typeface="Lucida Grande" charset="0"/>
                <a:sym typeface="Lucida Grande" charset="0"/>
              </a:rPr>
              <a:t> </a:t>
            </a:r>
            <a:r>
              <a:rPr lang="en-US" sz="1200" dirty="0" err="1" smtClean="0">
                <a:latin typeface="Lucida Grande" charset="0"/>
                <a:cs typeface="Lucida Grande" charset="0"/>
                <a:sym typeface="Lucida Grande" charset="0"/>
              </a:rPr>
              <a:t>dir</a:t>
            </a:r>
            <a:r>
              <a:rPr lang="en-US" sz="1200" dirty="0" smtClean="0">
                <a:latin typeface="Lucida Grande" charset="0"/>
                <a:cs typeface="Lucida Grande" charset="0"/>
                <a:sym typeface="Lucida Grande" charset="0"/>
              </a:rPr>
              <a:t> path -- talk about Omnibus installer if not mentioned already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https://</a:t>
            </a:r>
            <a:r>
              <a:rPr lang="en-US" dirty="0" err="1" smtClean="0"/>
              <a:t>www.chef.io</a:t>
            </a:r>
            <a:r>
              <a:rPr lang="en-US" dirty="0" smtClean="0"/>
              <a:t>/blog/2013/12/03/doing-wrapper-cookbooks-right/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70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265906" lvl="0" indent="-265906" defTabSz="374396">
              <a:spcBef>
                <a:spcPts val="800"/>
              </a:spcBef>
              <a:defRPr sz="1800"/>
            </a:pPr>
            <a:r>
              <a:rPr lang="en-US" sz="3350" dirty="0" smtClean="0"/>
              <a:t>So we need to change the attribute </a:t>
            </a:r>
            <a:r>
              <a:rPr lang="en-US" sz="3350" baseline="0" dirty="0" smtClean="0"/>
              <a:t> </a:t>
            </a:r>
            <a:r>
              <a:rPr lang="en-US" sz="3350" dirty="0" smtClean="0">
                <a:latin typeface="Courier New"/>
                <a:ea typeface="Courier New"/>
                <a:cs typeface="Courier New"/>
                <a:sym typeface="Courier New"/>
              </a:rPr>
              <a:t>default['</a:t>
            </a:r>
            <a:r>
              <a:rPr lang="en-US" sz="3350" dirty="0" err="1" smtClean="0">
                <a:latin typeface="Courier New"/>
                <a:ea typeface="Courier New"/>
                <a:cs typeface="Courier New"/>
                <a:sym typeface="Courier New"/>
              </a:rPr>
              <a:t>chef_client</a:t>
            </a:r>
            <a:r>
              <a:rPr lang="en-US" sz="3350" dirty="0" smtClean="0">
                <a:latin typeface="Courier New"/>
                <a:ea typeface="Courier New"/>
                <a:cs typeface="Courier New"/>
                <a:sym typeface="Courier New"/>
              </a:rPr>
              <a:t>']['interval'] </a:t>
            </a:r>
            <a:r>
              <a:rPr lang="en-US" sz="3350" dirty="0" smtClean="0"/>
              <a:t>in chef-client cookbook</a:t>
            </a:r>
          </a:p>
          <a:p>
            <a:pPr marL="265906" lvl="0" indent="-265906" defTabSz="374396">
              <a:spcBef>
                <a:spcPts val="800"/>
              </a:spcBef>
              <a:defRPr sz="1800"/>
            </a:pPr>
            <a:endParaRPr lang="en-US" sz="3350" dirty="0" smtClean="0"/>
          </a:p>
          <a:p>
            <a:pPr marL="265906" lvl="0" indent="-265906" defTabSz="374396">
              <a:spcBef>
                <a:spcPts val="800"/>
              </a:spcBef>
              <a:defRPr sz="1800"/>
            </a:pPr>
            <a:r>
              <a:rPr lang="en-US" sz="3350" dirty="0" smtClean="0"/>
              <a:t>But what if a new cookbook version is released &amp; we want to upgrade to it?</a:t>
            </a:r>
          </a:p>
          <a:p>
            <a:pPr marL="265906" lvl="0" indent="-265906" defTabSz="374396">
              <a:spcBef>
                <a:spcPts val="800"/>
              </a:spcBef>
              <a:defRPr sz="1800"/>
            </a:pPr>
            <a:endParaRPr lang="en-US" sz="3350" dirty="0" smtClean="0"/>
          </a:p>
          <a:p>
            <a:pPr marL="265906" lvl="0" indent="-265906" defTabSz="374396">
              <a:spcBef>
                <a:spcPts val="800"/>
              </a:spcBef>
              <a:defRPr sz="1800"/>
            </a:pPr>
            <a:r>
              <a:rPr lang="en-US" sz="3350" dirty="0" smtClean="0"/>
              <a:t>We'd need to </a:t>
            </a:r>
            <a:r>
              <a:rPr lang="en-US" sz="3350" dirty="0" err="1" smtClean="0"/>
              <a:t>reimplement</a:t>
            </a:r>
            <a:r>
              <a:rPr lang="en-US" sz="3350" dirty="0" smtClean="0"/>
              <a:t> these changes!</a:t>
            </a:r>
          </a:p>
          <a:p>
            <a:pPr marL="546702" lvl="1" indent="-265906" defTabSz="374396">
              <a:spcBef>
                <a:spcPts val="800"/>
              </a:spcBef>
              <a:defRPr sz="1800"/>
            </a:pPr>
            <a:r>
              <a:rPr lang="en-US" sz="3350" dirty="0" smtClean="0"/>
              <a:t>Maintenance nightmare – especially if its been refactored!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3994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https://</a:t>
            </a:r>
            <a:r>
              <a:rPr lang="en-US" dirty="0" err="1" smtClean="0"/>
              <a:t>www.chef.io</a:t>
            </a:r>
            <a:r>
              <a:rPr lang="en-US" dirty="0" smtClean="0"/>
              <a:t>/blog/2013/12/03/doing-wrapper-cookbooks-right/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70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6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ea typeface="Lucida Grande" charset="0"/>
              <a:cs typeface="Lucida Grande" charset="0"/>
              <a:sym typeface="Lucida Grande"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proxy.rb.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proxy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Lucida Grande" charset="0"/>
                <a:cs typeface="Lucida Grande" charset="0"/>
                <a:sym typeface="Lucida Grande" charset="0"/>
              </a:rPr>
              <a:t>Its using our full-stack installation path automatically, and the -d says "runs as a daemon in the background"</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We log to /</a:t>
            </a:r>
            <a:r>
              <a:rPr lang="en-US" sz="1200" dirty="0" err="1" smtClean="0">
                <a:latin typeface="Lucida Grande" charset="0"/>
                <a:cs typeface="Lucida Grande" charset="0"/>
                <a:sym typeface="Lucida Grande" charset="0"/>
              </a:rPr>
              <a:t>var</a:t>
            </a:r>
            <a:r>
              <a:rPr lang="en-US" sz="1200" dirty="0" smtClean="0">
                <a:latin typeface="Lucida Grande" charset="0"/>
                <a:cs typeface="Lucida Grande" charset="0"/>
                <a:sym typeface="Lucida Grande" charset="0"/>
              </a:rPr>
              <a:t>/log/chef/</a:t>
            </a:r>
            <a:r>
              <a:rPr lang="en-US" sz="1200" dirty="0" err="1" smtClean="0">
                <a:latin typeface="Lucida Grande" charset="0"/>
                <a:cs typeface="Lucida Grande" charset="0"/>
                <a:sym typeface="Lucida Grande" charset="0"/>
              </a:rPr>
              <a:t>client.log</a:t>
            </a:r>
            <a:r>
              <a:rPr lang="en-US" sz="1200" dirty="0" smtClean="0">
                <a:latin typeface="Lucida Grande" charset="0"/>
                <a:cs typeface="Lucida Grande" charset="0"/>
                <a:sym typeface="Lucida Grande" charset="0"/>
              </a:rPr>
              <a:t> (configurable). The -</a:t>
            </a:r>
            <a:r>
              <a:rPr lang="en-US" sz="1200" dirty="0" err="1" smtClean="0">
                <a:latin typeface="Lucida Grande" charset="0"/>
                <a:cs typeface="Lucida Grande" charset="0"/>
                <a:sym typeface="Lucida Grande" charset="0"/>
              </a:rPr>
              <a:t>i</a:t>
            </a:r>
            <a:r>
              <a:rPr lang="en-US" sz="1200" dirty="0" smtClean="0">
                <a:latin typeface="Lucida Grande" charset="0"/>
                <a:cs typeface="Lucida Grande" charset="0"/>
                <a:sym typeface="Lucida Grande" charset="0"/>
              </a:rPr>
              <a:t> is the interval, a number of seconds (30 minutes here) (configurable) and the last bit is splay (mitigating the thundering herd problem)</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Note: </a:t>
            </a:r>
            <a:r>
              <a:rPr lang="en-US" sz="1200" dirty="0" err="1" smtClean="0">
                <a:latin typeface="Lucida Grande" charset="0"/>
                <a:cs typeface="Lucida Grande" charset="0"/>
                <a:sym typeface="Lucida Grande" charset="0"/>
              </a:rPr>
              <a:t>embdded</a:t>
            </a:r>
            <a:r>
              <a:rPr lang="en-US" sz="1200" dirty="0" smtClean="0">
                <a:latin typeface="Lucida Grande" charset="0"/>
                <a:cs typeface="Lucida Grande" charset="0"/>
                <a:sym typeface="Lucida Grande" charset="0"/>
              </a:rPr>
              <a:t> </a:t>
            </a:r>
            <a:r>
              <a:rPr lang="en-US" sz="1200" dirty="0" err="1" smtClean="0">
                <a:latin typeface="Lucida Grande" charset="0"/>
                <a:cs typeface="Lucida Grande" charset="0"/>
                <a:sym typeface="Lucida Grande" charset="0"/>
              </a:rPr>
              <a:t>dir</a:t>
            </a:r>
            <a:r>
              <a:rPr lang="en-US" sz="1200" dirty="0" smtClean="0">
                <a:latin typeface="Lucida Grande" charset="0"/>
                <a:cs typeface="Lucida Grande" charset="0"/>
                <a:sym typeface="Lucida Grande" charset="0"/>
              </a:rPr>
              <a:t> path -- talk about Omnibus installer if not mentioned already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ssh</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Even if the cookbook does not work as a whole, there is still value in reading and understand the source code and extracting the pieces you need when creating your own.</a:t>
            </a:r>
            <a:r>
              <a:rPr lang="en-US" baseline="0" dirty="0" smtClean="0"/>
              <a:t> </a:t>
            </a:r>
            <a:r>
              <a:rPr lang="en-US" dirty="0" smtClean="0"/>
              <a:t>With all that said, there is a real benefit to the community site. When you find a cookbook that helps you deliver value quickly, it can be a tremendous boon to your productivity. This is what we are going to take advantage of with the haproxy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Lucida Grande" charset="0"/>
                <a:cs typeface="Lucida Grande" charset="0"/>
                <a:sym typeface="Lucida Grande" charset="0"/>
              </a:rPr>
              <a:t>Its using our full-stack installation path automatically, and the -d says "runs as a daemon in the background"</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We log to /</a:t>
            </a:r>
            <a:r>
              <a:rPr lang="en-US" sz="1200" dirty="0" err="1" smtClean="0">
                <a:latin typeface="Lucida Grande" charset="0"/>
                <a:cs typeface="Lucida Grande" charset="0"/>
                <a:sym typeface="Lucida Grande" charset="0"/>
              </a:rPr>
              <a:t>var</a:t>
            </a:r>
            <a:r>
              <a:rPr lang="en-US" sz="1200" dirty="0" smtClean="0">
                <a:latin typeface="Lucida Grande" charset="0"/>
                <a:cs typeface="Lucida Grande" charset="0"/>
                <a:sym typeface="Lucida Grande" charset="0"/>
              </a:rPr>
              <a:t>/log/chef/</a:t>
            </a:r>
            <a:r>
              <a:rPr lang="en-US" sz="1200" dirty="0" err="1" smtClean="0">
                <a:latin typeface="Lucida Grande" charset="0"/>
                <a:cs typeface="Lucida Grande" charset="0"/>
                <a:sym typeface="Lucida Grande" charset="0"/>
              </a:rPr>
              <a:t>client.log</a:t>
            </a:r>
            <a:r>
              <a:rPr lang="en-US" sz="1200" dirty="0" smtClean="0">
                <a:latin typeface="Lucida Grande" charset="0"/>
                <a:cs typeface="Lucida Grande" charset="0"/>
                <a:sym typeface="Lucida Grande" charset="0"/>
              </a:rPr>
              <a:t> (configurable). The -</a:t>
            </a:r>
            <a:r>
              <a:rPr lang="en-US" sz="1200" dirty="0" err="1" smtClean="0">
                <a:latin typeface="Lucida Grande" charset="0"/>
                <a:cs typeface="Lucida Grande" charset="0"/>
                <a:sym typeface="Lucida Grande" charset="0"/>
              </a:rPr>
              <a:t>i</a:t>
            </a:r>
            <a:r>
              <a:rPr lang="en-US" sz="1200" dirty="0" smtClean="0">
                <a:latin typeface="Lucida Grande" charset="0"/>
                <a:cs typeface="Lucida Grande" charset="0"/>
                <a:sym typeface="Lucida Grande" charset="0"/>
              </a:rPr>
              <a:t> is the interval, a number of seconds (30 minutes here) (configurable) and the last bit is splay (mitigating the thundering herd problem)</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Note: </a:t>
            </a:r>
            <a:r>
              <a:rPr lang="en-US" sz="1200" dirty="0" err="1" smtClean="0">
                <a:latin typeface="Lucida Grande" charset="0"/>
                <a:cs typeface="Lucida Grande" charset="0"/>
                <a:sym typeface="Lucida Grande" charset="0"/>
              </a:rPr>
              <a:t>embdded</a:t>
            </a:r>
            <a:r>
              <a:rPr lang="en-US" sz="1200" dirty="0" smtClean="0">
                <a:latin typeface="Lucida Grande" charset="0"/>
                <a:cs typeface="Lucida Grande" charset="0"/>
                <a:sym typeface="Lucida Grande" charset="0"/>
              </a:rPr>
              <a:t> </a:t>
            </a:r>
            <a:r>
              <a:rPr lang="en-US" sz="1200" dirty="0" err="1" smtClean="0">
                <a:latin typeface="Lucida Grande" charset="0"/>
                <a:cs typeface="Lucida Grande" charset="0"/>
                <a:sym typeface="Lucida Grande" charset="0"/>
              </a:rPr>
              <a:t>dir</a:t>
            </a:r>
            <a:r>
              <a:rPr lang="en-US" sz="1200" dirty="0" smtClean="0">
                <a:latin typeface="Lucida Grande" charset="0"/>
                <a:cs typeface="Lucida Grande" charset="0"/>
                <a:sym typeface="Lucida Grande" charset="0"/>
              </a:rPr>
              <a:t> path -- talk about Omnibus installer if not mentioned already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Lucida Grande" charset="0"/>
                <a:cs typeface="Lucida Grande" charset="0"/>
                <a:sym typeface="Lucida Grande" charset="0"/>
              </a:rPr>
              <a:t>Its using our full-stack installation path automatically, and the -d says "runs as a daemon in the background"</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We log to /</a:t>
            </a:r>
            <a:r>
              <a:rPr lang="en-US" sz="1200" dirty="0" err="1" smtClean="0">
                <a:latin typeface="Lucida Grande" charset="0"/>
                <a:cs typeface="Lucida Grande" charset="0"/>
                <a:sym typeface="Lucida Grande" charset="0"/>
              </a:rPr>
              <a:t>var</a:t>
            </a:r>
            <a:r>
              <a:rPr lang="en-US" sz="1200" dirty="0" smtClean="0">
                <a:latin typeface="Lucida Grande" charset="0"/>
                <a:cs typeface="Lucida Grande" charset="0"/>
                <a:sym typeface="Lucida Grande" charset="0"/>
              </a:rPr>
              <a:t>/log/chef/</a:t>
            </a:r>
            <a:r>
              <a:rPr lang="en-US" sz="1200" dirty="0" err="1" smtClean="0">
                <a:latin typeface="Lucida Grande" charset="0"/>
                <a:cs typeface="Lucida Grande" charset="0"/>
                <a:sym typeface="Lucida Grande" charset="0"/>
              </a:rPr>
              <a:t>client.log</a:t>
            </a:r>
            <a:r>
              <a:rPr lang="en-US" sz="1200" dirty="0" smtClean="0">
                <a:latin typeface="Lucida Grande" charset="0"/>
                <a:cs typeface="Lucida Grande" charset="0"/>
                <a:sym typeface="Lucida Grande" charset="0"/>
              </a:rPr>
              <a:t> (configurable). The -</a:t>
            </a:r>
            <a:r>
              <a:rPr lang="en-US" sz="1200" dirty="0" err="1" smtClean="0">
                <a:latin typeface="Lucida Grande" charset="0"/>
                <a:cs typeface="Lucida Grande" charset="0"/>
                <a:sym typeface="Lucida Grande" charset="0"/>
              </a:rPr>
              <a:t>i</a:t>
            </a:r>
            <a:r>
              <a:rPr lang="en-US" sz="1200" dirty="0" smtClean="0">
                <a:latin typeface="Lucida Grande" charset="0"/>
                <a:cs typeface="Lucida Grande" charset="0"/>
                <a:sym typeface="Lucida Grande" charset="0"/>
              </a:rPr>
              <a:t> is the interval, a number of seconds (30 minutes here) (configurable) and the last bit is splay (mitigating the thundering herd problem)</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Note: </a:t>
            </a:r>
            <a:r>
              <a:rPr lang="en-US" sz="1200" dirty="0" err="1" smtClean="0">
                <a:latin typeface="Lucida Grande" charset="0"/>
                <a:cs typeface="Lucida Grande" charset="0"/>
                <a:sym typeface="Lucida Grande" charset="0"/>
              </a:rPr>
              <a:t>embdded</a:t>
            </a:r>
            <a:r>
              <a:rPr lang="en-US" sz="1200" dirty="0" smtClean="0">
                <a:latin typeface="Lucida Grande" charset="0"/>
                <a:cs typeface="Lucida Grande" charset="0"/>
                <a:sym typeface="Lucida Grande" charset="0"/>
              </a:rPr>
              <a:t> </a:t>
            </a:r>
            <a:r>
              <a:rPr lang="en-US" sz="1200" dirty="0" err="1" smtClean="0">
                <a:latin typeface="Lucida Grande" charset="0"/>
                <a:cs typeface="Lucida Grande" charset="0"/>
                <a:sym typeface="Lucida Grande" charset="0"/>
              </a:rPr>
              <a:t>dir</a:t>
            </a:r>
            <a:r>
              <a:rPr lang="en-US" sz="1200" dirty="0" smtClean="0">
                <a:latin typeface="Lucida Grande" charset="0"/>
                <a:cs typeface="Lucida Grande" charset="0"/>
                <a:sym typeface="Lucida Grande" charset="0"/>
              </a:rPr>
              <a:t> path -- talk about Omnibus installer if not mentioned already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3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40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The search command simply takes a single parameter as the query. It doesn't require the field:pattern format like Chef server search. It will return all the results.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4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434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Savvy students may notice that we have a "knife cookbook site install" command as well that does the whole download-untar-get-dependencies incantation.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Only problem is that it does all kinds of stuff with vendor branches and tags in Git that may not be desireable, so here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s where you can mention that.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455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Note: Windows users cannot use *, they must pass in the full file name</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Savvy students may notice that we have a "knife cookbook site install" command as well that does the whole download-untar-get-dependencies incantation.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Only problem is that it does all kinds of stuff with vendor branches and tags in Git that may not be desireable, so here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s where you can mention that.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3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emf"/></Relationships>
</file>

<file path=ppt/slideLayouts/_rels/slideLayout3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emf"/></Relationships>
</file>

<file path=ppt/slideLayouts/_rels/slideLayout46.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2.xml"/><Relationship Id="rId3" Type="http://schemas.openxmlformats.org/officeDocument/2006/relationships/image" Target="../media/image10.emf"/></Relationships>
</file>

<file path=ppt/slideLayouts/_rels/slideLayout47.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slideMaster" Target="../slideMasters/slideMaster2.xml"/><Relationship Id="rId3" Type="http://schemas.openxmlformats.org/officeDocument/2006/relationships/image" Target="../media/image11.emf"/></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smtClean="0"/>
              <a:t>Bullets</a:t>
            </a:r>
            <a:endParaRPr lang="en-US" dirty="0"/>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713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as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a:lvl1pPr>
          </a:lstStyle>
          <a:p>
            <a:r>
              <a:rPr lang="en-US" smtClean="0"/>
              <a:t>Task</a:t>
            </a:r>
            <a:endParaRPr lang="en-US" dirty="0"/>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03537"/>
            <a:ext cx="609600" cy="826764"/>
          </a:xfrm>
          <a:prstGeom prst="rect">
            <a:avLst/>
          </a:prstGeom>
        </p:spPr>
      </p:pic>
    </p:spTree>
    <p:extLst>
      <p:ext uri="{BB962C8B-B14F-4D97-AF65-F5344CB8AC3E}">
        <p14:creationId xmlns:p14="http://schemas.microsoft.com/office/powerpoint/2010/main" val="2348389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3013752" y="2496327"/>
            <a:ext cx="10972800" cy="852712"/>
          </a:xfrm>
        </p:spPr>
        <p:txBody>
          <a:bodyPr wrap="square" lIns="121917" tIns="121917" rIns="121917" bIns="121917" anchor="ctr" anchorCtr="0">
            <a:normAutofit/>
          </a:bodyPr>
          <a:lstStyle>
            <a:lvl1pPr>
              <a:lnSpc>
                <a:spcPct val="90000"/>
              </a:lnSpc>
              <a:defRPr sz="64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3013752" y="3451138"/>
            <a:ext cx="10972800" cy="772861"/>
          </a:xfrm>
        </p:spPr>
        <p:txBody>
          <a:bodyPr wrap="square" lIns="121917" tIns="121917" rIns="121917" bIns="121917">
            <a:normAutofit/>
          </a:bodyPr>
          <a:lstStyle>
            <a:lvl1pPr marL="0" indent="0" algn="l">
              <a:lnSpc>
                <a:spcPct val="90000"/>
              </a:lnSpc>
              <a:spcBef>
                <a:spcPts val="0"/>
              </a:spcBef>
              <a:buNone/>
              <a:defRPr sz="370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5" name="TextBox 4"/>
          <p:cNvSpPr txBox="1"/>
          <p:nvPr/>
        </p:nvSpPr>
        <p:spPr>
          <a:xfrm>
            <a:off x="29884" y="8897779"/>
            <a:ext cx="667373" cy="246221"/>
          </a:xfrm>
          <a:prstGeom prst="rect">
            <a:avLst/>
          </a:prstGeom>
          <a:noFill/>
          <a:ln w="3175" cmpd="sng">
            <a:noFill/>
          </a:ln>
        </p:spPr>
        <p:txBody>
          <a:bodyPr wrap="none" lIns="0" tIns="0" rIns="0" bIns="0" rtlCol="0">
            <a:normAutofit/>
          </a:bodyPr>
          <a:lstStyle/>
          <a:p>
            <a:r>
              <a:rPr lang="en-US" sz="1300" dirty="0" smtClean="0">
                <a:solidFill>
                  <a:schemeClr val="accent3">
                    <a:lumMod val="50000"/>
                  </a:schemeClr>
                </a:solidFill>
                <a:latin typeface="+mn-lt"/>
                <a:cs typeface="Courier"/>
              </a:rPr>
              <a:t>v1.2.3</a:t>
            </a:r>
          </a:p>
        </p:txBody>
      </p:sp>
      <p:sp>
        <p:nvSpPr>
          <p:cNvPr id="8" name="TextBox 7"/>
          <p:cNvSpPr txBox="1"/>
          <p:nvPr userDrawn="1"/>
        </p:nvSpPr>
        <p:spPr>
          <a:xfrm>
            <a:off x="29884" y="8897779"/>
            <a:ext cx="667373" cy="246221"/>
          </a:xfrm>
          <a:prstGeom prst="rect">
            <a:avLst/>
          </a:prstGeom>
          <a:noFill/>
          <a:ln w="3175" cmpd="sng">
            <a:noFill/>
          </a:ln>
        </p:spPr>
        <p:txBody>
          <a:bodyPr wrap="none" lIns="0" tIns="0" rIns="0" bIns="0" rtlCol="0">
            <a:normAutofit/>
          </a:bodyPr>
          <a:lstStyle/>
          <a:p>
            <a:pPr marL="0" marR="0" indent="0" algn="l" defTabSz="1219120" rtl="0" eaLnBrk="1" fontAlgn="auto" latinLnBrk="0" hangingPunct="1">
              <a:lnSpc>
                <a:spcPct val="100000"/>
              </a:lnSpc>
              <a:spcBef>
                <a:spcPts val="0"/>
              </a:spcBef>
              <a:spcAft>
                <a:spcPts val="0"/>
              </a:spcAft>
              <a:buClrTx/>
              <a:buSzTx/>
              <a:buFontTx/>
              <a:buNone/>
              <a:tabLst/>
              <a:defRPr/>
            </a:pPr>
            <a:r>
              <a:rPr lang="en-US" sz="1300" dirty="0" smtClean="0">
                <a:solidFill>
                  <a:schemeClr val="accent3">
                    <a:lumMod val="50000"/>
                  </a:schemeClr>
                </a:solidFill>
                <a:latin typeface="+mn-lt"/>
                <a:cs typeface="Courier"/>
              </a:rPr>
              <a:t>v3.0.0</a:t>
            </a:r>
          </a:p>
        </p:txBody>
      </p:sp>
    </p:spTree>
    <p:extLst>
      <p:ext uri="{BB962C8B-B14F-4D97-AF65-F5344CB8AC3E}">
        <p14:creationId xmlns:p14="http://schemas.microsoft.com/office/powerpoint/2010/main" val="256517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Modify File with Bullets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wrap="none"/>
          <a:lstStyle>
            <a:lvl1pPr>
              <a:defRPr sz="5900"/>
            </a:lvl1pPr>
          </a:lstStyle>
          <a:p>
            <a:r>
              <a:rPr lang="en-US" dirty="0" smtClean="0"/>
              <a:t>Modify File with Bullets Left</a:t>
            </a:r>
            <a:endParaRPr lang="en-US" dirty="0"/>
          </a:p>
        </p:txBody>
      </p:sp>
      <p:sp>
        <p:nvSpPr>
          <p:cNvPr id="4" name="Content Placeholder 3"/>
          <p:cNvSpPr>
            <a:spLocks noGrp="1"/>
          </p:cNvSpPr>
          <p:nvPr>
            <p:ph sz="quarter" idx="10" hasCustomPrompt="1"/>
          </p:nvPr>
        </p:nvSpPr>
        <p:spPr>
          <a:xfrm>
            <a:off x="8241792" y="1516642"/>
            <a:ext cx="7315200" cy="6895839"/>
          </a:xfrm>
          <a:ln cap="sq">
            <a:solidFill>
              <a:schemeClr val="tx1"/>
            </a:solidFill>
            <a:prstDash val="dash"/>
          </a:ln>
        </p:spPr>
        <p:txBody>
          <a:bodyPr lIns="121917" tIns="60958" rIns="121917" bIns="60958">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1900">
                <a:latin typeface="Courier"/>
                <a:cs typeface="Courier"/>
              </a:defRPr>
            </a:lvl1pPr>
            <a:lvl2pPr marL="309026" indent="0">
              <a:buNone/>
              <a:defRPr/>
            </a:lvl2pPr>
            <a:lvl3pPr marL="609585" indent="0">
              <a:buNone/>
              <a:defRPr/>
            </a:lvl3pPr>
            <a:lvl4pPr marL="840296" indent="0">
              <a:buNone/>
              <a:defRPr/>
            </a:lvl4pPr>
            <a:lvl5pPr marL="1068889" indent="0">
              <a:buNone/>
              <a:defRPr/>
            </a:lvl5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6" name="Content Placeholder 5"/>
          <p:cNvSpPr>
            <a:spLocks noGrp="1"/>
          </p:cNvSpPr>
          <p:nvPr>
            <p:ph sz="quarter" idx="11"/>
          </p:nvPr>
        </p:nvSpPr>
        <p:spPr>
          <a:xfrm>
            <a:off x="609600" y="1516642"/>
            <a:ext cx="7315200" cy="6895839"/>
          </a:xfrm>
        </p:spPr>
        <p:txBody>
          <a:bodyPr/>
          <a:lstStyle>
            <a:lvl1pPr>
              <a:defRPr sz="4800"/>
            </a:lvl1pPr>
            <a:lvl2pPr>
              <a:defRPr sz="4300"/>
            </a:lvl2pPr>
            <a:lvl3pPr>
              <a:defRPr sz="3700"/>
            </a:lvl3pPr>
            <a:lvl4pPr>
              <a:defRPr sz="3200"/>
            </a:lvl4pPr>
            <a:lvl5pPr>
              <a:defRPr sz="2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03537"/>
            <a:ext cx="609600" cy="826764"/>
          </a:xfrm>
          <a:prstGeom prst="rect">
            <a:avLst/>
          </a:prstGeom>
        </p:spPr>
      </p:pic>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230201" y="1207155"/>
            <a:ext cx="7344275" cy="326757"/>
          </a:xfrm>
          <a:prstGeom prst="rect">
            <a:avLst/>
          </a:prstGeom>
        </p:spPr>
      </p:pic>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573783" y="1253662"/>
            <a:ext cx="1172339" cy="262980"/>
          </a:xfrm>
          <a:prstGeom prst="rect">
            <a:avLst/>
          </a:prstGeom>
        </p:spPr>
      </p:pic>
      <p:sp>
        <p:nvSpPr>
          <p:cNvPr id="9" name="Text Placeholder 4"/>
          <p:cNvSpPr>
            <a:spLocks noGrp="1"/>
          </p:cNvSpPr>
          <p:nvPr>
            <p:ph type="body" sz="quarter" idx="13" hasCustomPrompt="1"/>
          </p:nvPr>
        </p:nvSpPr>
        <p:spPr>
          <a:xfrm>
            <a:off x="12319001" y="1217279"/>
            <a:ext cx="3158809" cy="285752"/>
          </a:xfrm>
        </p:spPr>
        <p:txBody>
          <a:bodyPr anchor="ctr" anchorCtr="0">
            <a:normAutofit/>
          </a:bodyPr>
          <a:lstStyle>
            <a:lvl1pPr marL="0" indent="0">
              <a:buNone/>
              <a:defRPr sz="1900">
                <a:latin typeface="Lucida Grande"/>
                <a:cs typeface="Lucida Grande"/>
              </a:defRPr>
            </a:lvl1pPr>
          </a:lstStyle>
          <a:p>
            <a:pPr lvl="0"/>
            <a:r>
              <a:rPr lang="en-US" dirty="0" smtClean="0"/>
              <a:t>/path/to/file</a:t>
            </a:r>
            <a:endParaRPr lang="en-US" dirty="0"/>
          </a:p>
        </p:txBody>
      </p:sp>
      <p:sp>
        <p:nvSpPr>
          <p:cNvPr id="13" name="TextBox 12"/>
          <p:cNvSpPr txBox="1"/>
          <p:nvPr/>
        </p:nvSpPr>
        <p:spPr>
          <a:xfrm>
            <a:off x="11662733" y="1199977"/>
            <a:ext cx="624519" cy="313327"/>
          </a:xfrm>
          <a:prstGeom prst="rect">
            <a:avLst/>
          </a:prstGeom>
          <a:noFill/>
        </p:spPr>
        <p:txBody>
          <a:bodyPr wrap="none" lIns="0" tIns="0" rIns="0" bIns="0" rtlCol="0" anchor="ctr" anchorCtr="0">
            <a:normAutofit/>
          </a:bodyPr>
          <a:lstStyle/>
          <a:p>
            <a:pPr marL="0" marR="0" lvl="0" indent="0" algn="l" defTabSz="1219120" rtl="0" eaLnBrk="1" fontAlgn="auto" latinLnBrk="0" hangingPunct="1">
              <a:lnSpc>
                <a:spcPct val="100000"/>
              </a:lnSpc>
              <a:spcBef>
                <a:spcPts val="0"/>
              </a:spcBef>
              <a:spcAft>
                <a:spcPts val="0"/>
              </a:spcAft>
              <a:buClrTx/>
              <a:buSzTx/>
              <a:buFontTx/>
              <a:buNone/>
              <a:tabLst/>
              <a:defRPr/>
            </a:pPr>
            <a:r>
              <a:rPr lang="en-US" sz="1900" kern="1200" dirty="0" smtClean="0">
                <a:solidFill>
                  <a:schemeClr val="accent3">
                    <a:lumMod val="50000"/>
                  </a:schemeClr>
                </a:solidFill>
                <a:latin typeface="Lucida Grande"/>
                <a:ea typeface="+mn-ea"/>
                <a:cs typeface="Lucida Grande"/>
              </a:rPr>
              <a:t>Open</a:t>
            </a:r>
          </a:p>
        </p:txBody>
      </p:sp>
      <p:pic>
        <p:nvPicPr>
          <p:cNvPr id="14" name="Picture 1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5443201" y="1206502"/>
            <a:ext cx="138868" cy="306916"/>
          </a:xfrm>
          <a:prstGeom prst="rect">
            <a:avLst/>
          </a:prstGeom>
        </p:spPr>
      </p:pic>
    </p:spTree>
    <p:extLst>
      <p:ext uri="{BB962C8B-B14F-4D97-AF65-F5344CB8AC3E}">
        <p14:creationId xmlns:p14="http://schemas.microsoft.com/office/powerpoint/2010/main" val="335865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Node Command Output">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609600" y="1524000"/>
            <a:ext cx="14935200" cy="7010400"/>
          </a:xfrm>
          <a:solidFill>
            <a:srgbClr val="000090"/>
          </a:solidFill>
          <a:ln>
            <a:solidFill>
              <a:schemeClr val="tx1"/>
            </a:solidFill>
            <a:prstDash val="dash"/>
          </a:ln>
        </p:spPr>
        <p:txBody>
          <a:bodyPr wrap="none" lIns="121917" tIns="60958" rIns="121917" bIns="60958" anchor="t" anchorCtr="0">
            <a:normAutofit/>
          </a:bodyPr>
          <a:lstStyle>
            <a:lvl1pPr marL="0" indent="0">
              <a:buNone/>
              <a:defRPr sz="2700">
                <a:solidFill>
                  <a:schemeClr val="bg1"/>
                </a:solidFill>
                <a:latin typeface="Courier New"/>
                <a:cs typeface="Courier New"/>
              </a:defRPr>
            </a:lvl1pPr>
          </a:lstStyle>
          <a:p>
            <a:pPr lvl="0"/>
            <a:r>
              <a:rPr lang="en-US" dirty="0" smtClean="0"/>
              <a:t>Output</a:t>
            </a:r>
            <a:endParaRPr lang="en-US" dirty="0"/>
          </a:p>
        </p:txBody>
      </p:sp>
      <p:sp>
        <p:nvSpPr>
          <p:cNvPr id="6" name="Title 2"/>
          <p:cNvSpPr>
            <a:spLocks noGrp="1"/>
          </p:cNvSpPr>
          <p:nvPr>
            <p:ph type="title" hasCustomPrompt="1"/>
          </p:nvPr>
        </p:nvSpPr>
        <p:spPr>
          <a:xfrm>
            <a:off x="609600" y="304800"/>
            <a:ext cx="14935200" cy="827577"/>
          </a:xfrm>
        </p:spPr>
        <p:txBody>
          <a:bodyPr vert="horz" wrap="none" lIns="0" tIns="0" rIns="0" bIns="0" rtlCol="0" anchor="t" anchorCtr="0">
            <a:normAutofit/>
          </a:bodyPr>
          <a:lstStyle>
            <a:lvl1pPr>
              <a:defRPr lang="en-US" sz="5900" dirty="0"/>
            </a:lvl1pPr>
          </a:lstStyle>
          <a:p>
            <a:pPr lvl="0"/>
            <a:r>
              <a:rPr lang="en-US" dirty="0" smtClean="0"/>
              <a:t>Node Command Output</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03537"/>
            <a:ext cx="609600" cy="826764"/>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5229" y="1213763"/>
            <a:ext cx="14934931" cy="320149"/>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678551" y="1253663"/>
            <a:ext cx="879253" cy="227939"/>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78863" y="1245205"/>
            <a:ext cx="879253" cy="227939"/>
          </a:xfrm>
          <a:prstGeom prst="rect">
            <a:avLst/>
          </a:prstGeom>
        </p:spPr>
      </p:pic>
    </p:spTree>
    <p:extLst>
      <p:ext uri="{BB962C8B-B14F-4D97-AF65-F5344CB8AC3E}">
        <p14:creationId xmlns:p14="http://schemas.microsoft.com/office/powerpoint/2010/main" val="18327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Node Command">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609600" y="2682240"/>
            <a:ext cx="14935200" cy="5730240"/>
          </a:xfrm>
          <a:solidFill>
            <a:srgbClr val="000090"/>
          </a:solidFill>
          <a:ln>
            <a:solidFill>
              <a:schemeClr val="tx1"/>
            </a:solidFill>
            <a:prstDash val="dash"/>
          </a:ln>
        </p:spPr>
        <p:txBody>
          <a:bodyPr wrap="square" lIns="121917" tIns="60958" rIns="121917" bIns="60958" anchor="t" anchorCtr="0">
            <a:normAutofit/>
          </a:bodyPr>
          <a:lstStyle>
            <a:lvl1pPr marL="0" indent="0">
              <a:buNone/>
              <a:defRPr sz="2700">
                <a:solidFill>
                  <a:schemeClr val="bg1"/>
                </a:solidFill>
                <a:latin typeface="Courier New"/>
                <a:cs typeface="Courier New"/>
              </a:defRPr>
            </a:lvl1pPr>
          </a:lstStyle>
          <a:p>
            <a:pPr lvl="0"/>
            <a:r>
              <a:rPr lang="en-US" dirty="0" smtClean="0"/>
              <a:t>Command Output</a:t>
            </a:r>
            <a:endParaRPr lang="en-US" dirty="0"/>
          </a:p>
        </p:txBody>
      </p:sp>
      <p:sp>
        <p:nvSpPr>
          <p:cNvPr id="6" name="Title 2"/>
          <p:cNvSpPr>
            <a:spLocks noGrp="1"/>
          </p:cNvSpPr>
          <p:nvPr>
            <p:ph type="title" hasCustomPrompt="1"/>
          </p:nvPr>
        </p:nvSpPr>
        <p:spPr>
          <a:xfrm>
            <a:off x="609600" y="304800"/>
            <a:ext cx="14935200" cy="827577"/>
          </a:xfrm>
        </p:spPr>
        <p:txBody>
          <a:bodyPr vert="horz" wrap="none" lIns="0" tIns="0" rIns="0" bIns="0" rtlCol="0" anchor="t" anchorCtr="0">
            <a:normAutofit/>
          </a:bodyPr>
          <a:lstStyle>
            <a:lvl1pPr>
              <a:defRPr lang="en-US" sz="5900" dirty="0"/>
            </a:lvl1pPr>
          </a:lstStyle>
          <a:p>
            <a:pPr lvl="0"/>
            <a:r>
              <a:rPr lang="en-US" dirty="0" smtClean="0"/>
              <a:t>Node Command</a:t>
            </a:r>
            <a:endParaRPr lang="en-US" dirty="0"/>
          </a:p>
        </p:txBody>
      </p:sp>
      <p:sp>
        <p:nvSpPr>
          <p:cNvPr id="3" name="Content Placeholder 2"/>
          <p:cNvSpPr>
            <a:spLocks noGrp="1"/>
          </p:cNvSpPr>
          <p:nvPr>
            <p:ph sz="quarter" idx="12" hasCustomPrompt="1"/>
          </p:nvPr>
        </p:nvSpPr>
        <p:spPr>
          <a:xfrm>
            <a:off x="625230" y="1515936"/>
            <a:ext cx="14921183" cy="1064381"/>
          </a:xfrm>
          <a:solidFill>
            <a:srgbClr val="000090"/>
          </a:solidFill>
        </p:spPr>
        <p:txBody>
          <a:bodyPr wrap="none" lIns="121917" tIns="0" rIns="121917" bIns="0" anchor="ctr" anchorCtr="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4800" b="0" baseline="0">
                <a:solidFill>
                  <a:schemeClr val="bg1"/>
                </a:solidFill>
                <a:latin typeface="Courier New"/>
                <a:cs typeface="Courier New"/>
              </a:defRPr>
            </a:lvl1pPr>
            <a:lvl2pPr>
              <a:defRPr sz="5300">
                <a:latin typeface="Courier"/>
                <a:cs typeface="Courier"/>
              </a:defRPr>
            </a:lvl2pPr>
            <a:lvl3pPr>
              <a:defRPr sz="5300">
                <a:latin typeface="Courier"/>
                <a:cs typeface="Courier"/>
              </a:defRPr>
            </a:lvl3pPr>
            <a:lvl4pPr>
              <a:defRPr sz="5300">
                <a:latin typeface="Courier"/>
                <a:cs typeface="Courier"/>
              </a:defRPr>
            </a:lvl4pPr>
            <a:lvl5pPr>
              <a:defRPr sz="5300">
                <a:latin typeface="Courier"/>
                <a:cs typeface="Courier"/>
              </a:defRPr>
            </a:lvl5pPr>
          </a:lstStyle>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 Command</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03537"/>
            <a:ext cx="609600" cy="826764"/>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5229" y="1213763"/>
            <a:ext cx="14934931" cy="320149"/>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678551" y="1253663"/>
            <a:ext cx="879253" cy="227939"/>
          </a:xfrm>
          <a:prstGeom prst="rect">
            <a:avLst/>
          </a:prstGeom>
        </p:spPr>
      </p:pic>
      <p:pic>
        <p:nvPicPr>
          <p:cNvPr id="11" name="Picture 1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78863" y="1245205"/>
            <a:ext cx="879253" cy="227939"/>
          </a:xfrm>
          <a:prstGeom prst="rect">
            <a:avLst/>
          </a:prstGeom>
        </p:spPr>
      </p:pic>
    </p:spTree>
    <p:extLst>
      <p:ext uri="{BB962C8B-B14F-4D97-AF65-F5344CB8AC3E}">
        <p14:creationId xmlns:p14="http://schemas.microsoft.com/office/powerpoint/2010/main" val="107188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21730206"/>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6"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otivation">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8" name="Rectangle 1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nvGrpSpPr>
          <p:cNvPr id="19" name="Group 18"/>
          <p:cNvGrpSpPr/>
          <p:nvPr userDrawn="1"/>
        </p:nvGrpSpPr>
        <p:grpSpPr>
          <a:xfrm>
            <a:off x="12707286" y="1181819"/>
            <a:ext cx="2574428" cy="2616299"/>
            <a:chOff x="9373782" y="962667"/>
            <a:chExt cx="1755292" cy="1783840"/>
          </a:xfrm>
        </p:grpSpPr>
        <p:sp>
          <p:nvSpPr>
            <p:cNvPr id="20" name="Rectangle 19"/>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1" name="Isosceles Triangle 20"/>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2" name="Isosceles Triangle 21"/>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3" name="Picture 22"/>
          <p:cNvPicPr>
            <a:picLocks noChangeAspect="1"/>
          </p:cNvPicPr>
          <p:nvPr userDrawn="1"/>
        </p:nvPicPr>
        <p:blipFill>
          <a:blip r:embed="rId2"/>
          <a:stretch>
            <a:fillRect/>
          </a:stretch>
        </p:blipFill>
        <p:spPr>
          <a:xfrm>
            <a:off x="12263670" y="489009"/>
            <a:ext cx="3162292" cy="3118372"/>
          </a:xfrm>
          <a:prstGeom prst="rect">
            <a:avLst/>
          </a:prstGeom>
        </p:spPr>
      </p:pic>
      <p:cxnSp>
        <p:nvCxnSpPr>
          <p:cNvPr id="24" name="Straight Connector 2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ab  - Objectiv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p:nvPicPr>
        <p:blipFill>
          <a:blip r:embed="rId2"/>
          <a:stretch>
            <a:fillRect/>
          </a:stretch>
        </p:blipFill>
        <p:spPr>
          <a:xfrm>
            <a:off x="13825182" y="551454"/>
            <a:ext cx="2064800" cy="2093881"/>
          </a:xfrm>
          <a:prstGeom prst="rect">
            <a:avLst/>
          </a:prstGeom>
        </p:spPr>
      </p:pic>
      <p:cxnSp>
        <p:nvCxnSpPr>
          <p:cNvPr id="10" name="Straight Connector 9"/>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5" name="Rectangle 14"/>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18" name="TextBox 17"/>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0" name="TextBox 19"/>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pic>
        <p:nvPicPr>
          <p:cNvPr id="21" name="Picture 20"/>
          <p:cNvPicPr>
            <a:picLocks noChangeAspect="1"/>
          </p:cNvPicPr>
          <p:nvPr userDrawn="1"/>
        </p:nvPicPr>
        <p:blipFill>
          <a:blip r:embed="rId2"/>
          <a:stretch>
            <a:fillRect/>
          </a:stretch>
        </p:blipFill>
        <p:spPr>
          <a:xfrm>
            <a:off x="14007084" y="551454"/>
            <a:ext cx="1882897" cy="1909416"/>
          </a:xfrm>
          <a:prstGeom prst="rect">
            <a:avLst/>
          </a:prstGeom>
        </p:spPr>
      </p:pic>
      <p:cxnSp>
        <p:nvCxnSpPr>
          <p:cNvPr id="22" name="Straight Connector 2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Lab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p:nvPicPr>
        <p:blipFill>
          <a:blip r:embed="rId2"/>
          <a:stretch>
            <a:fillRect/>
          </a:stretch>
        </p:blipFill>
        <p:spPr>
          <a:xfrm>
            <a:off x="12771610" y="551454"/>
            <a:ext cx="3118372" cy="3162292"/>
          </a:xfrm>
          <a:prstGeom prst="rect">
            <a:avLst/>
          </a:prstGeom>
        </p:spPr>
      </p:pic>
      <p:sp>
        <p:nvSpPr>
          <p:cNvPr id="9" name="Rectangle 8"/>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1" name="TextBox 10"/>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pic>
        <p:nvPicPr>
          <p:cNvPr id="12" name="Picture 11"/>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Exercis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p:nvPicPr>
        <p:blipFill>
          <a:blip r:embed="rId2"/>
          <a:stretch>
            <a:fillRect/>
          </a:stretch>
        </p:blipFill>
        <p:spPr>
          <a:xfrm>
            <a:off x="13583496" y="482873"/>
            <a:ext cx="2007985" cy="2007985"/>
          </a:xfrm>
          <a:prstGeom prst="rect">
            <a:avLst/>
          </a:prstGeom>
        </p:spPr>
      </p:pic>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15" name="Rectangle 14"/>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pic>
        <p:nvPicPr>
          <p:cNvPr id="16" name="Picture 15"/>
          <p:cNvPicPr>
            <a:picLocks noChangeAspect="1"/>
          </p:cNvPicPr>
          <p:nvPr userDrawn="1"/>
        </p:nvPicPr>
        <p:blipFill>
          <a:blip r:embed="rId2"/>
          <a:stretch>
            <a:fillRect/>
          </a:stretch>
        </p:blipFill>
        <p:spPr>
          <a:xfrm>
            <a:off x="13729638" y="482873"/>
            <a:ext cx="1861844" cy="1861844"/>
          </a:xfrm>
          <a:prstGeom prst="rect">
            <a:avLst/>
          </a:prstGeom>
        </p:spPr>
      </p:pic>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9" name="TextBox 18"/>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Version Control">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p:nvPicPr>
        <p:blipFill>
          <a:blip r:embed="rId2"/>
          <a:stretch>
            <a:fillRect/>
          </a:stretch>
        </p:blipFill>
        <p:spPr>
          <a:xfrm>
            <a:off x="13170632" y="298921"/>
            <a:ext cx="2608891" cy="3478521"/>
          </a:xfrm>
          <a:prstGeom prst="rect">
            <a:avLst/>
          </a:prstGeom>
        </p:spPr>
      </p:pic>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3" name="Rectangle 12"/>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pic>
        <p:nvPicPr>
          <p:cNvPr id="15" name="Picture 14"/>
          <p:cNvPicPr>
            <a:picLocks noChangeAspect="1"/>
          </p:cNvPicPr>
          <p:nvPr userDrawn="1"/>
        </p:nvPicPr>
        <p:blipFill>
          <a:blip r:embed="rId2"/>
          <a:stretch>
            <a:fillRect/>
          </a:stretch>
        </p:blipFill>
        <p:spPr>
          <a:xfrm>
            <a:off x="13170632" y="298921"/>
            <a:ext cx="2608891" cy="3478521"/>
          </a:xfrm>
          <a:prstGeom prst="rect">
            <a:avLst/>
          </a:prstGeom>
        </p:spPr>
      </p:pic>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4" name="TextBox 13"/>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15" name="TextBox 14"/>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6"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8"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9" name="Straight Connector 18"/>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
        <p:nvSpPr>
          <p:cNvPr id="11" name="Rectangle 10"/>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TextBox 11"/>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13" name="TextBox 12"/>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4" name="Straight Connector 13"/>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iscussion">
    <p:spTree>
      <p:nvGrpSpPr>
        <p:cNvPr id="1" name=""/>
        <p:cNvGrpSpPr/>
        <p:nvPr/>
      </p:nvGrpSpPr>
      <p:grpSpPr>
        <a:xfrm>
          <a:off x="0" y="0"/>
          <a:ext cx="0" cy="0"/>
          <a:chOff x="0" y="0"/>
          <a:chExt cx="0" cy="0"/>
        </a:xfrm>
      </p:grpSpPr>
      <p:sp>
        <p:nvSpPr>
          <p:cNvPr id="8" name="Rectangle 7"/>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
        <p:nvSpPr>
          <p:cNvPr id="15" name="Rectangle 14"/>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17" name="Picture 16"/>
          <p:cNvPicPr>
            <a:picLocks noChangeAspect="1"/>
          </p:cNvPicPr>
          <p:nvPr userDrawn="1"/>
        </p:nvPicPr>
        <p:blipFill>
          <a:blip r:embed="rId2"/>
          <a:stretch>
            <a:fillRect/>
          </a:stretch>
        </p:blipFill>
        <p:spPr>
          <a:xfrm>
            <a:off x="11716438" y="318789"/>
            <a:ext cx="4174037" cy="3246473"/>
          </a:xfrm>
          <a:prstGeom prst="rect">
            <a:avLst/>
          </a:prstGeom>
        </p:spPr>
      </p:pic>
      <p:cxnSp>
        <p:nvCxnSpPr>
          <p:cNvPr id="18" name="Straight Connector 1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20" name="TextBox 19"/>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Branding">
    <p:spTree>
      <p:nvGrpSpPr>
        <p:cNvPr id="1" name=""/>
        <p:cNvGrpSpPr/>
        <p:nvPr/>
      </p:nvGrpSpPr>
      <p:grpSpPr>
        <a:xfrm>
          <a:off x="0" y="0"/>
          <a:ext cx="0" cy="0"/>
          <a:chOff x="0" y="0"/>
          <a:chExt cx="0" cy="0"/>
        </a:xfrm>
      </p:grpSpPr>
      <p:cxnSp>
        <p:nvCxnSpPr>
          <p:cNvPr id="3" name="Straight Connector 2"/>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pic>
        <p:nvPicPr>
          <p:cNvPr id="5" name="Picture 4" descr="C:\Users\sdelfante\Desktop\pic-chef-logo.png"/>
          <p:cNvPicPr/>
          <p:nvPr/>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2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21" name="Rectangle 20"/>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2" name="TextBox 21"/>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grpSp>
        <p:nvGrpSpPr>
          <p:cNvPr id="23" name="Group 22"/>
          <p:cNvGrpSpPr/>
          <p:nvPr userDrawn="1"/>
        </p:nvGrpSpPr>
        <p:grpSpPr>
          <a:xfrm>
            <a:off x="12728595" y="1407399"/>
            <a:ext cx="2574428" cy="2378453"/>
            <a:chOff x="9373782" y="962667"/>
            <a:chExt cx="1755292" cy="1783840"/>
          </a:xfrm>
        </p:grpSpPr>
        <p:sp>
          <p:nvSpPr>
            <p:cNvPr id="24" name="Rectangle 23"/>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5" name="Isosceles Triangle 24"/>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6" name="Isosceles Triangle 2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7" name="Picture 26"/>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3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58345" y="955744"/>
            <a:ext cx="3478521" cy="2802144"/>
          </a:xfrm>
          <a:prstGeom prst="rect">
            <a:avLst/>
          </a:prstGeom>
        </p:spPr>
      </p:pic>
      <p:cxnSp>
        <p:nvCxnSpPr>
          <p:cNvPr id="14" name="Straight Connector 13"/>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9" name="Rectangle 18"/>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1" name="TextBox 20"/>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grpSp>
        <p:nvGrpSpPr>
          <p:cNvPr id="22" name="Group 21"/>
          <p:cNvGrpSpPr/>
          <p:nvPr userDrawn="1"/>
        </p:nvGrpSpPr>
        <p:grpSpPr>
          <a:xfrm>
            <a:off x="12728595" y="1407399"/>
            <a:ext cx="2574428" cy="2378453"/>
            <a:chOff x="9373782" y="962667"/>
            <a:chExt cx="1755292" cy="1783840"/>
          </a:xfrm>
        </p:grpSpPr>
        <p:sp>
          <p:nvSpPr>
            <p:cNvPr id="23" name="Rectangle 22"/>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4" name="Isosceles Triangle 23"/>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5" name="Isosceles Triangle 24"/>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6" name="Picture 25"/>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4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58345" y="955744"/>
            <a:ext cx="3478521" cy="2802144"/>
          </a:xfrm>
          <a:prstGeom prst="rect">
            <a:avLst/>
          </a:prstGeom>
        </p:spPr>
      </p:pic>
      <p:cxnSp>
        <p:nvCxnSpPr>
          <p:cNvPr id="14" name="Straight Connector 13"/>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9" name="Rectangle 18"/>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1" name="TextBox 20"/>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grpSp>
        <p:nvGrpSpPr>
          <p:cNvPr id="22" name="Group 21"/>
          <p:cNvGrpSpPr/>
          <p:nvPr userDrawn="1"/>
        </p:nvGrpSpPr>
        <p:grpSpPr>
          <a:xfrm>
            <a:off x="12728595" y="1407399"/>
            <a:ext cx="2574428" cy="2378453"/>
            <a:chOff x="9373782" y="962667"/>
            <a:chExt cx="1755292" cy="1783840"/>
          </a:xfrm>
        </p:grpSpPr>
        <p:sp>
          <p:nvSpPr>
            <p:cNvPr id="23" name="Rectangle 22"/>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4" name="Isosceles Triangle 23"/>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5" name="Isosceles Triangle 24"/>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6" name="Picture 25"/>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68538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r>
              <a:rPr lang="en-US" smtClean="0"/>
              <a:t>©2015 Chef Software Inc.</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2D3AC244-EF0F-45B5-99B7-04DF836D954E}" type="slidenum">
              <a:rPr lang="en-US" smtClean="0"/>
              <a:t>‹#›</a:t>
            </a:fld>
            <a:endParaRPr lang="en-US" dirty="0"/>
          </a:p>
        </p:txBody>
      </p:sp>
      <p:pic>
        <p:nvPicPr>
          <p:cNvPr id="22" name="Picture 21"/>
          <p:cNvPicPr>
            <a:picLocks noChangeAspect="1"/>
          </p:cNvPicPr>
          <p:nvPr/>
        </p:nvPicPr>
        <p:blipFill>
          <a:blip r:embed="rId2"/>
          <a:stretch>
            <a:fillRect/>
          </a:stretch>
        </p:blipFill>
        <p:spPr>
          <a:xfrm>
            <a:off x="13101851" y="955744"/>
            <a:ext cx="2635015" cy="2122653"/>
          </a:xfrm>
          <a:prstGeom prst="rect">
            <a:avLst/>
          </a:prstGeom>
        </p:spPr>
      </p:pic>
      <p:sp>
        <p:nvSpPr>
          <p:cNvPr id="11" name="object 41"/>
          <p:cNvSpPr txBox="1">
            <a:spLocks/>
          </p:cNvSpPr>
          <p:nvPr/>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2904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pic>
        <p:nvPicPr>
          <p:cNvPr id="16" name="Picture 15"/>
          <p:cNvPicPr>
            <a:picLocks noChangeAspect="1"/>
          </p:cNvPicPr>
          <p:nvPr userDrawn="1"/>
        </p:nvPicPr>
        <p:blipFill>
          <a:blip r:embed="rId3"/>
          <a:stretch>
            <a:fillRect/>
          </a:stretch>
        </p:blipFill>
        <p:spPr>
          <a:xfrm>
            <a:off x="245272" y="1433095"/>
            <a:ext cx="704149" cy="537891"/>
          </a:xfrm>
          <a:prstGeom prst="rect">
            <a:avLst/>
          </a:prstGeom>
        </p:spPr>
      </p:pic>
      <p:sp>
        <p:nvSpPr>
          <p:cNvPr id="17" name="Rectangle 1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8" name="Straight Connector 1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77367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pic>
        <p:nvPicPr>
          <p:cNvPr id="12" name="Picture 11"/>
          <p:cNvPicPr>
            <a:picLocks noChangeAspect="1"/>
          </p:cNvPicPr>
          <p:nvPr userDrawn="1"/>
        </p:nvPicPr>
        <p:blipFill>
          <a:blip r:embed="rId3"/>
          <a:stretch>
            <a:fillRect/>
          </a:stretch>
        </p:blipFill>
        <p:spPr>
          <a:xfrm>
            <a:off x="603177" y="1335982"/>
            <a:ext cx="412824" cy="57160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58750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cxnSp>
        <p:nvCxnSpPr>
          <p:cNvPr id="2" name="Straight Connector 1"/>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r>
              <a:rPr lang="en-US" smtClean="0"/>
              <a:t>©2015 Chef Software Inc.</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2D3AC244-EF0F-45B5-99B7-04DF836D954E}" type="slidenum">
              <a:rPr lang="en-US" smtClean="0"/>
              <a:t>‹#›</a:t>
            </a:fld>
            <a:endParaRPr lang="en-US" dirty="0"/>
          </a:p>
        </p:txBody>
      </p:sp>
      <p:sp>
        <p:nvSpPr>
          <p:cNvPr id="5"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4760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smtClean="0"/>
              <a:t>Bullets</a:t>
            </a:r>
            <a:endParaRPr lang="en-US" dirty="0"/>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713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85489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5.xml"/><Relationship Id="rId20" Type="http://schemas.openxmlformats.org/officeDocument/2006/relationships/slideLayout" Target="../slideLayouts/slideLayout46.xml"/><Relationship Id="rId21" Type="http://schemas.openxmlformats.org/officeDocument/2006/relationships/slideLayout" Target="../slideLayouts/slideLayout47.xml"/><Relationship Id="rId22" Type="http://schemas.openxmlformats.org/officeDocument/2006/relationships/slideLayout" Target="../slideLayouts/slideLayout48.xml"/><Relationship Id="rId23" Type="http://schemas.openxmlformats.org/officeDocument/2006/relationships/slideLayout" Target="../slideLayouts/slideLayout49.xml"/><Relationship Id="rId24" Type="http://schemas.openxmlformats.org/officeDocument/2006/relationships/slideLayout" Target="../slideLayouts/slideLayout50.xml"/><Relationship Id="rId25" Type="http://schemas.openxmlformats.org/officeDocument/2006/relationships/theme" Target="../theme/theme2.xml"/><Relationship Id="rId26" Type="http://schemas.openxmlformats.org/officeDocument/2006/relationships/image" Target="../media/image1.png"/><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slideLayout" Target="../slideLayouts/slideLayout40.xml"/><Relationship Id="rId15" Type="http://schemas.openxmlformats.org/officeDocument/2006/relationships/slideLayout" Target="../slideLayouts/slideLayout41.xml"/><Relationship Id="rId16" Type="http://schemas.openxmlformats.org/officeDocument/2006/relationships/slideLayout" Target="../slideLayouts/slideLayout42.xml"/><Relationship Id="rId17" Type="http://schemas.openxmlformats.org/officeDocument/2006/relationships/slideLayout" Target="../slideLayouts/slideLayout43.xml"/><Relationship Id="rId18" Type="http://schemas.openxmlformats.org/officeDocument/2006/relationships/slideLayout" Target="../slideLayouts/slideLayout44.xml"/><Relationship Id="rId19" Type="http://schemas.openxmlformats.org/officeDocument/2006/relationships/slideLayout" Target="../slideLayouts/slideLayout45.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2" r:id="rId14"/>
    <p:sldLayoutId id="2147483804" r:id="rId15"/>
    <p:sldLayoutId id="2147483805" r:id="rId16"/>
    <p:sldLayoutId id="2147483806" r:id="rId17"/>
    <p:sldLayoutId id="2147483808" r:id="rId18"/>
    <p:sldLayoutId id="2147483809" r:id="rId19"/>
    <p:sldLayoutId id="2147483813" r:id="rId20"/>
    <p:sldLayoutId id="2147483814" r:id="rId21"/>
    <p:sldLayoutId id="2147483821" r:id="rId22"/>
    <p:sldLayoutId id="2147483822" r:id="rId23"/>
    <p:sldLayoutId id="2147483849" r:id="rId24"/>
    <p:sldLayoutId id="2147483850" r:id="rId25"/>
    <p:sldLayoutId id="2147483851"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pic>
        <p:nvPicPr>
          <p:cNvPr id="8" name="Picture 7"/>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cookbooks.opscode.com/api/v1/cookbooks/chef" TargetMode="External"/><Relationship Id="rId4" Type="http://schemas.openxmlformats.org/officeDocument/2006/relationships/hyperlink" Target="http://cookbooks.opscode.com/api/v1/cookbooks/chef-client" TargetMode="External"/><Relationship Id="rId5" Type="http://schemas.openxmlformats.org/officeDocument/2006/relationships/hyperlink" Target="http://cookbooks.opscode.com/api/v1/cookbooks/chef-client-cron" TargetMode="External"/><Relationship Id="rId6" Type="http://schemas.openxmlformats.org/officeDocument/2006/relationships/hyperlink" Target="http://cookbooks.opscode.com/api/v1/cookbooks/chef-client_syslog" TargetMode="External"/><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hyperlink" Target="http://cookbooks.opscode.com/api/v1/cookbooks/chef-client/versions/3_0_6" TargetMode="External"/><Relationship Id="rId4" Type="http://schemas.openxmlformats.org/officeDocument/2006/relationships/hyperlink" Target="http://cookbooks.opscode.com/api/v1/cookbooks/chef-client/versions/3_0_4" TargetMode="External"/><Relationship Id="rId1" Type="http://schemas.openxmlformats.org/officeDocument/2006/relationships/slideLayout" Target="../slideLayouts/slideLayout18.xml"/><Relationship Id="rId2" Type="http://schemas.openxmlformats.org/officeDocument/2006/relationships/hyperlink" Target="http://cookbooks.opscode.com/api/v1/cookbooks/chef-client/versions/3_1_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xml"/><Relationship Id="rId3" Type="http://schemas.openxmlformats.org/officeDocument/2006/relationships/hyperlink" Target="https://github.com/chef-cookbooks/chef-client/blob/master/metadata.rb" TargetMode="External"/></Relationships>
</file>

<file path=ppt/slides/_rels/slide2.xml.rels><?xml version="1.0" encoding="UTF-8" standalone="yes"?>
<Relationships xmlns="http://schemas.openxmlformats.org/package/2006/relationships"><Relationship Id="rId1" Type="http://schemas.openxmlformats.org/officeDocument/2006/relationships/themeOverride" Target="../theme/themeOverride17.xml"/><Relationship Id="rId2" Type="http://schemas.openxmlformats.org/officeDocument/2006/relationships/slideLayout" Target="../slideLayouts/slideLayout49.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 Id="rId3" Type="http://schemas.openxmlformats.org/officeDocument/2006/relationships/hyperlink" Target="https://supermarket.chef.io"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0.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a:xfrm>
            <a:off x="3013752" y="3451138"/>
            <a:ext cx="10972800" cy="560884"/>
          </a:xfrm>
        </p:spPr>
        <p:txBody>
          <a:bodyPr/>
          <a:lstStyle/>
          <a:p>
            <a:r>
              <a:rPr lang="en-US" dirty="0"/>
              <a:t>Introducing the chef-client </a:t>
            </a:r>
            <a:r>
              <a:rPr lang="en-US" dirty="0" smtClean="0"/>
              <a:t>cookbook &amp; wrapper </a:t>
            </a:r>
            <a:r>
              <a:rPr lang="en-US" dirty="0"/>
              <a:t>cookbooks</a:t>
            </a:r>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1" y="2496327"/>
            <a:ext cx="11831137" cy="852712"/>
          </a:xfrm>
        </p:spPr>
        <p:txBody>
          <a:bodyPr>
            <a:normAutofit fontScale="90000"/>
          </a:bodyPr>
          <a:lstStyle/>
          <a:p>
            <a:r>
              <a:rPr lang="en-US" dirty="0" smtClean="0"/>
              <a:t>Introducing chef-client cookbook</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smtClean="0"/>
              <a:t>Download chef-client cookbook &amp; upload to Chef Server</a:t>
            </a:r>
          </a:p>
          <a:p>
            <a:pPr marL="342900" indent="-342900">
              <a:buFont typeface="Wingdings" charset="2"/>
              <a:buChar char="q"/>
            </a:pPr>
            <a:r>
              <a:rPr lang="en-US" dirty="0" smtClean="0"/>
              <a:t>Configure each of our nodes to run chef-client as a service</a:t>
            </a:r>
          </a:p>
        </p:txBody>
      </p:sp>
      <p:sp>
        <p:nvSpPr>
          <p:cNvPr id="4" name="Content Placeholder 3"/>
          <p:cNvSpPr>
            <a:spLocks noGrp="1"/>
          </p:cNvSpPr>
          <p:nvPr>
            <p:ph sz="quarter" idx="11"/>
          </p:nvPr>
        </p:nvSpPr>
        <p:spPr>
          <a:xfrm>
            <a:off x="3017560" y="3462898"/>
            <a:ext cx="12222439" cy="1528233"/>
          </a:xfrm>
        </p:spPr>
        <p:txBody>
          <a:bodyPr>
            <a:normAutofit fontScale="92500" lnSpcReduction="10000"/>
          </a:bodyPr>
          <a:lstStyle/>
          <a:p>
            <a:r>
              <a:rPr lang="en-US" dirty="0"/>
              <a:t>We will use the chef-client community cookbook to configured chef-client on </a:t>
            </a:r>
            <a:r>
              <a:rPr lang="en-US" dirty="0" smtClean="0"/>
              <a:t>each </a:t>
            </a:r>
            <a:r>
              <a:rPr lang="en-US" dirty="0"/>
              <a:t>of our nodes to run </a:t>
            </a:r>
            <a:r>
              <a:rPr lang="en-US" dirty="0" smtClean="0"/>
              <a:t>periodically</a:t>
            </a:r>
            <a:endParaRPr lang="en-US" dirty="0"/>
          </a:p>
        </p:txBody>
      </p:sp>
    </p:spTree>
    <p:extLst>
      <p:ext uri="{BB962C8B-B14F-4D97-AF65-F5344CB8AC3E}">
        <p14:creationId xmlns:p14="http://schemas.microsoft.com/office/powerpoint/2010/main" val="21809366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363" name="Rectangle 3"/>
          <p:cNvSpPr>
            <a:spLocks noGrp="1" noChangeArrowheads="1"/>
          </p:cNvSpPr>
          <p:nvPr>
            <p:ph sz="quarter" idx="10"/>
          </p:nvPr>
        </p:nvSpPr>
        <p:spPr/>
        <p:txBody>
          <a:bodyPr>
            <a:normAutofit fontScale="62500" lnSpcReduction="20000"/>
          </a:bodyPr>
          <a:lstStyle/>
          <a:p>
            <a:r>
              <a:rPr lang="en-US" dirty="0" smtClean="0"/>
              <a:t>chef:</a:t>
            </a:r>
          </a:p>
          <a:p>
            <a:r>
              <a:rPr lang="en-US" dirty="0" smtClean="0"/>
              <a:t>  cookbook:             </a:t>
            </a:r>
            <a:r>
              <a:rPr lang="en-US" dirty="0" smtClean="0">
                <a:hlinkClick r:id="rId3"/>
              </a:rPr>
              <a:t>http://cookbooks.opscode.com/api/v1/cookbooks/chef</a:t>
            </a:r>
            <a:endParaRPr lang="en-US" dirty="0" smtClean="0"/>
          </a:p>
          <a:p>
            <a:r>
              <a:rPr lang="en-US" dirty="0" smtClean="0"/>
              <a:t>  </a:t>
            </a:r>
            <a:r>
              <a:rPr lang="en-US" dirty="0" err="1" smtClean="0"/>
              <a:t>cookbook_description</a:t>
            </a:r>
            <a:r>
              <a:rPr lang="en-US" dirty="0" smtClean="0"/>
              <a:t>: Installs and configures Chef for chef-client and chef-server</a:t>
            </a:r>
          </a:p>
          <a:p>
            <a:r>
              <a:rPr lang="en-US" dirty="0" smtClean="0"/>
              <a:t>  </a:t>
            </a:r>
            <a:r>
              <a:rPr lang="en-US" dirty="0" err="1" smtClean="0"/>
              <a:t>cookbook_maintainer</a:t>
            </a:r>
            <a:r>
              <a:rPr lang="en-US" dirty="0" smtClean="0"/>
              <a:t>:  </a:t>
            </a:r>
            <a:r>
              <a:rPr lang="en-US" dirty="0" err="1" smtClean="0"/>
              <a:t>opscode</a:t>
            </a:r>
            <a:endParaRPr lang="en-US" dirty="0" smtClean="0"/>
          </a:p>
          <a:p>
            <a:r>
              <a:rPr lang="en-US" dirty="0" smtClean="0"/>
              <a:t>  </a:t>
            </a:r>
            <a:r>
              <a:rPr lang="en-US" dirty="0" err="1" smtClean="0"/>
              <a:t>cookbook_name</a:t>
            </a:r>
            <a:r>
              <a:rPr lang="en-US" dirty="0" smtClean="0"/>
              <a:t>:        chef</a:t>
            </a:r>
          </a:p>
          <a:p>
            <a:r>
              <a:rPr lang="en-US" dirty="0" smtClean="0"/>
              <a:t>chef-client:</a:t>
            </a:r>
          </a:p>
          <a:p>
            <a:r>
              <a:rPr lang="en-US" dirty="0" smtClean="0"/>
              <a:t>  cookbook:             </a:t>
            </a:r>
            <a:r>
              <a:rPr lang="en-US" dirty="0" smtClean="0">
                <a:hlinkClick r:id="rId4"/>
              </a:rPr>
              <a:t>http://cookbooks.opscode.com/api/v1/cookbooks/chef-client</a:t>
            </a:r>
            <a:endParaRPr lang="en-US" dirty="0" smtClean="0"/>
          </a:p>
          <a:p>
            <a:r>
              <a:rPr lang="en-US" dirty="0" smtClean="0"/>
              <a:t>  </a:t>
            </a:r>
            <a:r>
              <a:rPr lang="en-US" dirty="0" err="1" smtClean="0"/>
              <a:t>cookbook_description</a:t>
            </a:r>
            <a:r>
              <a:rPr lang="en-US" dirty="0" smtClean="0"/>
              <a:t>: Manages </a:t>
            </a:r>
            <a:r>
              <a:rPr lang="en-US" dirty="0" err="1" smtClean="0"/>
              <a:t>client.rb</a:t>
            </a:r>
            <a:r>
              <a:rPr lang="en-US" dirty="0" smtClean="0"/>
              <a:t> configuration and chef-client service</a:t>
            </a:r>
          </a:p>
          <a:p>
            <a:r>
              <a:rPr lang="en-US" dirty="0" smtClean="0"/>
              <a:t>  </a:t>
            </a:r>
            <a:r>
              <a:rPr lang="en-US" dirty="0" err="1" smtClean="0"/>
              <a:t>cookbook_maintainer</a:t>
            </a:r>
            <a:r>
              <a:rPr lang="en-US" dirty="0" smtClean="0"/>
              <a:t>:  </a:t>
            </a:r>
            <a:r>
              <a:rPr lang="en-US" dirty="0" err="1" smtClean="0"/>
              <a:t>opscode</a:t>
            </a:r>
            <a:endParaRPr lang="en-US" dirty="0" smtClean="0"/>
          </a:p>
          <a:p>
            <a:r>
              <a:rPr lang="en-US" dirty="0" smtClean="0"/>
              <a:t>  </a:t>
            </a:r>
            <a:r>
              <a:rPr lang="en-US" dirty="0" err="1" smtClean="0"/>
              <a:t>cookbook_name</a:t>
            </a:r>
            <a:r>
              <a:rPr lang="en-US" dirty="0" smtClean="0"/>
              <a:t>:        chef-client</a:t>
            </a:r>
          </a:p>
          <a:p>
            <a:r>
              <a:rPr lang="en-US" dirty="0" smtClean="0"/>
              <a:t>chef-client-</a:t>
            </a:r>
            <a:r>
              <a:rPr lang="en-US" dirty="0" err="1" smtClean="0"/>
              <a:t>cron</a:t>
            </a:r>
            <a:r>
              <a:rPr lang="en-US" dirty="0" smtClean="0"/>
              <a:t>:</a:t>
            </a:r>
          </a:p>
          <a:p>
            <a:r>
              <a:rPr lang="en-US" dirty="0" smtClean="0"/>
              <a:t>  cookbook:             </a:t>
            </a:r>
            <a:r>
              <a:rPr lang="en-US" dirty="0" smtClean="0">
                <a:hlinkClick r:id="rId5"/>
              </a:rPr>
              <a:t>http://cookbooks.opscode.com/api/v1/cookbooks/chef-client-cron</a:t>
            </a:r>
            <a:endParaRPr lang="en-US" dirty="0" smtClean="0"/>
          </a:p>
          <a:p>
            <a:r>
              <a:rPr lang="en-US" dirty="0" smtClean="0"/>
              <a:t>  </a:t>
            </a:r>
            <a:r>
              <a:rPr lang="en-US" dirty="0" err="1" smtClean="0"/>
              <a:t>cookbook_description</a:t>
            </a:r>
            <a:r>
              <a:rPr lang="en-US" dirty="0" smtClean="0"/>
              <a:t>: Manages aspects of only chef-client</a:t>
            </a:r>
          </a:p>
          <a:p>
            <a:r>
              <a:rPr lang="en-US" dirty="0" smtClean="0"/>
              <a:t>  </a:t>
            </a:r>
            <a:r>
              <a:rPr lang="en-US" dirty="0" err="1" smtClean="0"/>
              <a:t>cookbook_maintainer</a:t>
            </a:r>
            <a:r>
              <a:rPr lang="en-US" dirty="0" smtClean="0"/>
              <a:t>:  </a:t>
            </a:r>
            <a:r>
              <a:rPr lang="en-US" dirty="0" err="1" smtClean="0"/>
              <a:t>bryanwb</a:t>
            </a:r>
            <a:endParaRPr lang="en-US" dirty="0" smtClean="0"/>
          </a:p>
          <a:p>
            <a:r>
              <a:rPr lang="en-US" dirty="0" smtClean="0"/>
              <a:t>  </a:t>
            </a:r>
            <a:r>
              <a:rPr lang="en-US" dirty="0" err="1" smtClean="0"/>
              <a:t>cookbook_name</a:t>
            </a:r>
            <a:r>
              <a:rPr lang="en-US" dirty="0" smtClean="0"/>
              <a:t>:        chef-client-</a:t>
            </a:r>
            <a:r>
              <a:rPr lang="en-US" dirty="0" err="1" smtClean="0"/>
              <a:t>cron</a:t>
            </a:r>
            <a:endParaRPr lang="en-US" dirty="0" smtClean="0"/>
          </a:p>
          <a:p>
            <a:r>
              <a:rPr lang="en-US" dirty="0" smtClean="0"/>
              <a:t>chef-</a:t>
            </a:r>
            <a:r>
              <a:rPr lang="en-US" dirty="0" err="1" smtClean="0"/>
              <a:t>client_syslog</a:t>
            </a:r>
            <a:r>
              <a:rPr lang="en-US" dirty="0" smtClean="0"/>
              <a:t>:</a:t>
            </a:r>
          </a:p>
          <a:p>
            <a:r>
              <a:rPr lang="en-US" dirty="0" smtClean="0"/>
              <a:t>  cookbook:             </a:t>
            </a:r>
            <a:r>
              <a:rPr lang="en-US" dirty="0" smtClean="0">
                <a:hlinkClick r:id="rId6"/>
              </a:rPr>
              <a:t>http://cookbooks.opscode.com/api/v1/cookbooks/chef-client_syslog</a:t>
            </a:r>
            <a:endParaRPr lang="en-US" dirty="0" smtClean="0"/>
          </a:p>
          <a:p>
            <a:r>
              <a:rPr lang="en-US" dirty="0" smtClean="0"/>
              <a:t>  </a:t>
            </a:r>
            <a:r>
              <a:rPr lang="en-US" dirty="0" err="1" smtClean="0"/>
              <a:t>cookbook_description</a:t>
            </a:r>
            <a:r>
              <a:rPr lang="en-US" dirty="0" smtClean="0"/>
              <a:t>: chef-client </a:t>
            </a:r>
            <a:r>
              <a:rPr lang="en-US" dirty="0" err="1" smtClean="0"/>
              <a:t>logg</a:t>
            </a:r>
            <a:r>
              <a:rPr lang="en-US" dirty="0" smtClean="0"/>
              <a:t> to syslog</a:t>
            </a:r>
          </a:p>
          <a:p>
            <a:r>
              <a:rPr lang="en-US" dirty="0" smtClean="0"/>
              <a:t>  </a:t>
            </a:r>
            <a:r>
              <a:rPr lang="en-US" dirty="0" err="1" smtClean="0"/>
              <a:t>cookbook_maintainer</a:t>
            </a:r>
            <a:r>
              <a:rPr lang="en-US" dirty="0" smtClean="0"/>
              <a:t>:  </a:t>
            </a:r>
            <a:r>
              <a:rPr lang="en-US" dirty="0" err="1" smtClean="0"/>
              <a:t>sawanoboly</a:t>
            </a:r>
            <a:endParaRPr lang="en-US" dirty="0" smtClean="0"/>
          </a:p>
          <a:p>
            <a:r>
              <a:rPr lang="en-US" dirty="0" smtClean="0"/>
              <a:t>  </a:t>
            </a:r>
            <a:r>
              <a:rPr lang="en-US" dirty="0" err="1" smtClean="0"/>
              <a:t>cookbook_name</a:t>
            </a:r>
            <a:r>
              <a:rPr lang="en-US" dirty="0" smtClean="0"/>
              <a:t>:        chef-</a:t>
            </a:r>
            <a:r>
              <a:rPr lang="en-US" dirty="0" err="1" smtClean="0"/>
              <a:t>client_syslog</a:t>
            </a:r>
            <a:endParaRPr lang="en-US" dirty="0"/>
          </a:p>
        </p:txBody>
      </p:sp>
      <p:sp>
        <p:nvSpPr>
          <p:cNvPr id="1039362" name="Rectangle 2"/>
          <p:cNvSpPr>
            <a:spLocks noGrp="1" noChangeArrowheads="1"/>
          </p:cNvSpPr>
          <p:nvPr>
            <p:ph type="title"/>
          </p:nvPr>
        </p:nvSpPr>
        <p:spPr>
          <a:xfrm>
            <a:off x="609599" y="304800"/>
            <a:ext cx="15223933" cy="827577"/>
          </a:xfrm>
        </p:spPr>
        <p:txBody>
          <a:bodyPr>
            <a:normAutofit/>
          </a:bodyPr>
          <a:lstStyle/>
          <a:p>
            <a:r>
              <a:rPr lang="en-US" sz="4800" dirty="0" smtClean="0"/>
              <a:t>GE: Use knife to search the Chef Supermarket</a:t>
            </a:r>
            <a:endParaRPr lang="en-US" sz="4800" dirty="0"/>
          </a:p>
        </p:txBody>
      </p:sp>
      <p:sp>
        <p:nvSpPr>
          <p:cNvPr id="2" name="Content Placeholder 1"/>
          <p:cNvSpPr>
            <a:spLocks noGrp="1"/>
          </p:cNvSpPr>
          <p:nvPr>
            <p:ph type="body" sz="quarter" idx="11"/>
          </p:nvPr>
        </p:nvSpPr>
        <p:spPr/>
        <p:txBody>
          <a:bodyPr/>
          <a:lstStyle/>
          <a:p>
            <a:r>
              <a:rPr lang="en-US" dirty="0" smtClean="0">
                <a:sym typeface="Courier" charset="0"/>
              </a:rPr>
              <a:t>$ knife cookbook site search chef-client</a:t>
            </a:r>
            <a:endParaRPr lang="en-US" dirty="0">
              <a:sym typeface="Courier" charset="0"/>
            </a:endParaRPr>
          </a:p>
        </p:txBody>
      </p:sp>
    </p:spTree>
    <p:extLst>
      <p:ext uri="{BB962C8B-B14F-4D97-AF65-F5344CB8AC3E}">
        <p14:creationId xmlns:p14="http://schemas.microsoft.com/office/powerpoint/2010/main" val="21141353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1" name="Rectangle 3"/>
          <p:cNvSpPr>
            <a:spLocks noGrp="1" noChangeArrowheads="1"/>
          </p:cNvSpPr>
          <p:nvPr>
            <p:ph sz="quarter" idx="10"/>
          </p:nvPr>
        </p:nvSpPr>
        <p:spPr/>
        <p:txBody>
          <a:bodyPr>
            <a:normAutofit lnSpcReduction="10000"/>
          </a:bodyPr>
          <a:lstStyle/>
          <a:p>
            <a:r>
              <a:rPr lang="en-US" smtClean="0"/>
              <a:t>average_rating: 4.85714</a:t>
            </a:r>
          </a:p>
          <a:p>
            <a:r>
              <a:rPr lang="en-US" smtClean="0"/>
              <a:t>category:       Utilities</a:t>
            </a:r>
          </a:p>
          <a:p>
            <a:r>
              <a:rPr lang="en-US" smtClean="0"/>
              <a:t>created_at:     2010-12-16T23:00:45Z</a:t>
            </a:r>
          </a:p>
          <a:p>
            <a:r>
              <a:rPr lang="en-US" smtClean="0"/>
              <a:t>description:    Manages client.rb configuration and chef-client service</a:t>
            </a:r>
          </a:p>
          <a:p>
            <a:r>
              <a:rPr lang="en-US" smtClean="0"/>
              <a:t>external_url:   github.com/opscode-cookbooks/chef-client</a:t>
            </a:r>
          </a:p>
          <a:p>
            <a:r>
              <a:rPr lang="en-US" smtClean="0"/>
              <a:t>latest_version: </a:t>
            </a:r>
            <a:r>
              <a:rPr lang="en-US" smtClean="0">
                <a:hlinkClick r:id="rId2"/>
              </a:rPr>
              <a:t>http://cookbooks.opscode.com/api/v1/cookbooks/chef-client/versions/3_2_0</a:t>
            </a:r>
            <a:endParaRPr lang="en-US" smtClean="0"/>
          </a:p>
          <a:p>
            <a:r>
              <a:rPr lang="en-US" smtClean="0"/>
              <a:t>maintainer:     opscode</a:t>
            </a:r>
          </a:p>
          <a:p>
            <a:r>
              <a:rPr lang="en-US" smtClean="0"/>
              <a:t>name:           chef-client</a:t>
            </a:r>
          </a:p>
          <a:p>
            <a:r>
              <a:rPr lang="en-US" smtClean="0"/>
              <a:t>updated_at:     2013-12-19T19:02:44Z</a:t>
            </a:r>
          </a:p>
          <a:p>
            <a:r>
              <a:rPr lang="en-US" smtClean="0"/>
              <a:t>versions:</a:t>
            </a:r>
          </a:p>
          <a:p>
            <a:r>
              <a:rPr lang="en-US" smtClean="0"/>
              <a:t>  </a:t>
            </a:r>
            <a:r>
              <a:rPr lang="en-US" smtClean="0">
                <a:hlinkClick r:id="rId2"/>
              </a:rPr>
              <a:t>http://cookbooks.opscode.com/api/v1/cookbooks/chef-client/versions/3_2_0</a:t>
            </a:r>
            <a:endParaRPr lang="en-US" smtClean="0"/>
          </a:p>
          <a:p>
            <a:r>
              <a:rPr lang="en-US" smtClean="0"/>
              <a:t>  </a:t>
            </a:r>
            <a:r>
              <a:rPr lang="en-US" smtClean="0">
                <a:hlinkClick r:id="rId3"/>
              </a:rPr>
              <a:t>http://cookbooks.opscode.com/api/v1/cookbooks/chef-client/versions/3_1_2</a:t>
            </a:r>
            <a:endParaRPr lang="en-US" smtClean="0"/>
          </a:p>
          <a:p>
            <a:r>
              <a:rPr lang="en-US" smtClean="0"/>
              <a:t>  </a:t>
            </a:r>
            <a:r>
              <a:rPr lang="en-US" smtClean="0">
                <a:hlinkClick r:id="rId4"/>
              </a:rPr>
              <a:t>http://cookbooks.opscode.com/api/v1/cookbooks/chef-client/versions/3_1_0</a:t>
            </a:r>
            <a:endParaRPr lang="en-US" dirty="0"/>
          </a:p>
        </p:txBody>
      </p:sp>
      <p:sp>
        <p:nvSpPr>
          <p:cNvPr id="1041410" name="Rectangle 2"/>
          <p:cNvSpPr>
            <a:spLocks noGrp="1" noChangeArrowheads="1"/>
          </p:cNvSpPr>
          <p:nvPr>
            <p:ph type="title"/>
          </p:nvPr>
        </p:nvSpPr>
        <p:spPr/>
        <p:txBody>
          <a:bodyPr>
            <a:normAutofit/>
          </a:bodyPr>
          <a:lstStyle/>
          <a:p>
            <a:r>
              <a:rPr lang="en-US" sz="3600" dirty="0" smtClean="0"/>
              <a:t>GE: Use </a:t>
            </a:r>
            <a:r>
              <a:rPr lang="en-US" sz="3600" dirty="0"/>
              <a:t>knife to show the chef-client cookbook in Supermarket</a:t>
            </a:r>
          </a:p>
        </p:txBody>
      </p:sp>
      <p:sp>
        <p:nvSpPr>
          <p:cNvPr id="2" name="Content Placeholder 1"/>
          <p:cNvSpPr>
            <a:spLocks noGrp="1"/>
          </p:cNvSpPr>
          <p:nvPr>
            <p:ph type="body" sz="quarter" idx="11"/>
          </p:nvPr>
        </p:nvSpPr>
        <p:spPr/>
        <p:txBody>
          <a:bodyPr/>
          <a:lstStyle/>
          <a:p>
            <a:r>
              <a:rPr lang="en-US" dirty="0" smtClean="0">
                <a:sym typeface="Courier" charset="0"/>
              </a:rPr>
              <a:t>$ knife cookbook site show chef-client</a:t>
            </a:r>
            <a:endParaRPr lang="en-US" dirty="0">
              <a:sym typeface="Courier" charset="0"/>
            </a:endParaRPr>
          </a:p>
        </p:txBody>
      </p:sp>
    </p:spTree>
    <p:extLst>
      <p:ext uri="{BB962C8B-B14F-4D97-AF65-F5344CB8AC3E}">
        <p14:creationId xmlns:p14="http://schemas.microsoft.com/office/powerpoint/2010/main" val="3835303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435" name="Rectangle 3"/>
          <p:cNvSpPr>
            <a:spLocks noGrp="1" noChangeArrowheads="1"/>
          </p:cNvSpPr>
          <p:nvPr>
            <p:ph sz="quarter" idx="10"/>
          </p:nvPr>
        </p:nvSpPr>
        <p:spPr/>
        <p:txBody>
          <a:bodyPr/>
          <a:lstStyle/>
          <a:p>
            <a:r>
              <a:rPr lang="en-US" dirty="0"/>
              <a:t>Downloading chef-client from the cookbooks site at version </a:t>
            </a:r>
            <a:r>
              <a:rPr lang="en-US" dirty="0" smtClean="0"/>
              <a:t>4.3.1 </a:t>
            </a:r>
            <a:r>
              <a:rPr lang="en-US" dirty="0"/>
              <a:t>to /Users</a:t>
            </a:r>
            <a:r>
              <a:rPr lang="en-US" dirty="0" smtClean="0"/>
              <a:t>/.../</a:t>
            </a:r>
            <a:r>
              <a:rPr lang="en-US" dirty="0"/>
              <a:t>chef-repo/chef-client-</a:t>
            </a:r>
            <a:r>
              <a:rPr lang="en-US" dirty="0" smtClean="0"/>
              <a:t>4.3.1.</a:t>
            </a:r>
            <a:r>
              <a:rPr lang="en-US" dirty="0"/>
              <a:t>tar.gz</a:t>
            </a:r>
          </a:p>
          <a:p>
            <a:r>
              <a:rPr lang="en-US" dirty="0"/>
              <a:t>Cookbook saved: /Users</a:t>
            </a:r>
            <a:r>
              <a:rPr lang="en-US" dirty="0" smtClean="0"/>
              <a:t>/.../</a:t>
            </a:r>
            <a:r>
              <a:rPr lang="en-US" dirty="0"/>
              <a:t>chef-repo/chef-client-</a:t>
            </a:r>
            <a:r>
              <a:rPr lang="en-US" dirty="0" smtClean="0"/>
              <a:t>4.3.1.</a:t>
            </a:r>
            <a:r>
              <a:rPr lang="en-US" dirty="0"/>
              <a:t>tar.gz</a:t>
            </a:r>
          </a:p>
        </p:txBody>
      </p:sp>
      <p:sp>
        <p:nvSpPr>
          <p:cNvPr id="1042434" name="Rectangle 2"/>
          <p:cNvSpPr>
            <a:spLocks noGrp="1" noChangeArrowheads="1"/>
          </p:cNvSpPr>
          <p:nvPr>
            <p:ph type="title"/>
          </p:nvPr>
        </p:nvSpPr>
        <p:spPr/>
        <p:txBody>
          <a:bodyPr/>
          <a:lstStyle/>
          <a:p>
            <a:r>
              <a:rPr lang="en-US" dirty="0" smtClean="0"/>
              <a:t>GE: Download the chef-client cookbook</a:t>
            </a:r>
            <a:endParaRPr lang="en-US" dirty="0"/>
          </a:p>
        </p:txBody>
      </p:sp>
      <p:sp>
        <p:nvSpPr>
          <p:cNvPr id="2" name="Content Placeholder 1"/>
          <p:cNvSpPr>
            <a:spLocks noGrp="1"/>
          </p:cNvSpPr>
          <p:nvPr>
            <p:ph type="body" sz="quarter" idx="11"/>
          </p:nvPr>
        </p:nvSpPr>
        <p:spPr/>
        <p:txBody>
          <a:bodyPr>
            <a:normAutofit/>
          </a:bodyPr>
          <a:lstStyle/>
          <a:p>
            <a:r>
              <a:rPr lang="en-US" sz="3700" dirty="0">
                <a:sym typeface="Courier" charset="0"/>
              </a:rPr>
              <a:t>$ knife cookbook site download chef-</a:t>
            </a:r>
            <a:r>
              <a:rPr lang="en-US" sz="3700" dirty="0" smtClean="0">
                <a:sym typeface="Courier" charset="0"/>
              </a:rPr>
              <a:t>client</a:t>
            </a:r>
            <a:endParaRPr lang="en-US" sz="3700" dirty="0">
              <a:sym typeface="Courier" charset="0"/>
            </a:endParaRPr>
          </a:p>
        </p:txBody>
      </p:sp>
    </p:spTree>
    <p:extLst>
      <p:ext uri="{BB962C8B-B14F-4D97-AF65-F5344CB8AC3E}">
        <p14:creationId xmlns:p14="http://schemas.microsoft.com/office/powerpoint/2010/main" val="28248897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82" name="Rectangle 2"/>
          <p:cNvSpPr>
            <a:spLocks noGrp="1" noChangeArrowheads="1"/>
          </p:cNvSpPr>
          <p:nvPr>
            <p:ph sz="quarter" idx="10"/>
          </p:nvPr>
        </p:nvSpPr>
        <p:spPr/>
        <p:txBody>
          <a:bodyPr>
            <a:normAutofit fontScale="47500" lnSpcReduction="20000"/>
          </a:bodyPr>
          <a:lstStyle/>
          <a:p>
            <a:r>
              <a:rPr lang="en-US" dirty="0" smtClean="0">
                <a:sym typeface="Menlo Regular" charset="0"/>
              </a:rPr>
              <a:t>x chef-client/</a:t>
            </a:r>
          </a:p>
          <a:p>
            <a:r>
              <a:rPr lang="en-US" dirty="0" smtClean="0">
                <a:sym typeface="Menlo Regular" charset="0"/>
              </a:rPr>
              <a:t>x chef-client/attributes/</a:t>
            </a:r>
          </a:p>
          <a:p>
            <a:r>
              <a:rPr lang="en-US" dirty="0" smtClean="0">
                <a:sym typeface="Menlo Regular" charset="0"/>
              </a:rPr>
              <a:t>x chef-client/</a:t>
            </a:r>
            <a:r>
              <a:rPr lang="en-US" dirty="0" err="1" smtClean="0">
                <a:sym typeface="Menlo Regular" charset="0"/>
              </a:rPr>
              <a:t>CHANGELOG.md</a:t>
            </a:r>
            <a:endParaRPr lang="en-US" dirty="0" smtClean="0">
              <a:sym typeface="Menlo Regular" charset="0"/>
            </a:endParaRPr>
          </a:p>
          <a:p>
            <a:r>
              <a:rPr lang="en-US" dirty="0" smtClean="0">
                <a:sym typeface="Menlo Regular" charset="0"/>
              </a:rPr>
              <a:t>x chef-client/CONTRIBUTING</a:t>
            </a:r>
          </a:p>
          <a:p>
            <a:r>
              <a:rPr lang="en-US" dirty="0" smtClean="0">
                <a:sym typeface="Menlo Regular" charset="0"/>
              </a:rPr>
              <a:t>x chef-client/LICENSE</a:t>
            </a:r>
          </a:p>
          <a:p>
            <a:r>
              <a:rPr lang="en-US" dirty="0" smtClean="0">
                <a:sym typeface="Menlo Regular" charset="0"/>
              </a:rPr>
              <a:t>x chef-client/</a:t>
            </a:r>
            <a:r>
              <a:rPr lang="en-US" dirty="0" err="1" smtClean="0">
                <a:sym typeface="Menlo Regular" charset="0"/>
              </a:rPr>
              <a:t>metadata.json</a:t>
            </a:r>
            <a:endParaRPr lang="en-US" dirty="0" smtClean="0">
              <a:sym typeface="Menlo Regular" charset="0"/>
            </a:endParaRPr>
          </a:p>
          <a:p>
            <a:r>
              <a:rPr lang="en-US" dirty="0" smtClean="0">
                <a:sym typeface="Menlo Regular" charset="0"/>
              </a:rPr>
              <a:t>x chef-client/</a:t>
            </a:r>
            <a:r>
              <a:rPr lang="en-US" dirty="0" err="1" smtClean="0">
                <a:sym typeface="Menlo Regular" charset="0"/>
              </a:rPr>
              <a:t>metadata.rb</a:t>
            </a:r>
            <a:endParaRPr lang="en-US" dirty="0" smtClean="0">
              <a:sym typeface="Menlo Regular" charset="0"/>
            </a:endParaRPr>
          </a:p>
          <a:p>
            <a:r>
              <a:rPr lang="en-US" dirty="0" smtClean="0">
                <a:sym typeface="Menlo Regular" charset="0"/>
              </a:rPr>
              <a:t>x chef-client/</a:t>
            </a:r>
            <a:r>
              <a:rPr lang="en-US" dirty="0" err="1" smtClean="0">
                <a:sym typeface="Menlo Regular" charset="0"/>
              </a:rPr>
              <a:t>README.md</a:t>
            </a:r>
            <a:endParaRPr lang="en-US" dirty="0" smtClean="0">
              <a:sym typeface="Menlo Regular" charset="0"/>
            </a:endParaRPr>
          </a:p>
          <a:p>
            <a:r>
              <a:rPr lang="en-US" dirty="0" smtClean="0">
                <a:sym typeface="Menlo Regular" charset="0"/>
              </a:rPr>
              <a:t>x chef-client/recipes/</a:t>
            </a:r>
          </a:p>
          <a:p>
            <a:r>
              <a:rPr lang="en-US" dirty="0" smtClean="0">
                <a:sym typeface="Menlo Regular" charset="0"/>
              </a:rPr>
              <a:t>x chef-client/templates/</a:t>
            </a:r>
          </a:p>
          <a:p>
            <a:r>
              <a:rPr lang="en-US" dirty="0" smtClean="0">
                <a:sym typeface="Menlo Regular" charset="0"/>
              </a:rPr>
              <a:t>x chef-client/templates/arch/</a:t>
            </a:r>
          </a:p>
          <a:p>
            <a:r>
              <a:rPr lang="en-US" dirty="0" smtClean="0">
                <a:sym typeface="Menlo Regular" charset="0"/>
              </a:rPr>
              <a:t>x chef-client/templates/default/</a:t>
            </a:r>
          </a:p>
          <a:p>
            <a:r>
              <a:rPr lang="en-US" dirty="0" smtClean="0">
                <a:sym typeface="Menlo Regular" charset="0"/>
              </a:rPr>
              <a:t>x chef-client/templates/windows/</a:t>
            </a:r>
          </a:p>
          <a:p>
            <a:r>
              <a:rPr lang="en-US" dirty="0" smtClean="0">
                <a:sym typeface="Menlo Regular" charset="0"/>
              </a:rPr>
              <a:t>x chef-client/templates/default/</a:t>
            </a:r>
            <a:r>
              <a:rPr lang="en-US" dirty="0" err="1" smtClean="0">
                <a:sym typeface="Menlo Regular" charset="0"/>
              </a:rPr>
              <a:t>debian</a:t>
            </a:r>
            <a:r>
              <a:rPr lang="en-US" dirty="0" smtClean="0">
                <a:sym typeface="Menlo Regular" charset="0"/>
              </a:rPr>
              <a:t>/</a:t>
            </a:r>
          </a:p>
          <a:p>
            <a:r>
              <a:rPr lang="en-US" dirty="0" smtClean="0">
                <a:sym typeface="Menlo Regular" charset="0"/>
              </a:rPr>
              <a:t>x chef-client/templates/default/</a:t>
            </a:r>
            <a:r>
              <a:rPr lang="en-US" dirty="0" err="1" smtClean="0">
                <a:sym typeface="Menlo Regular" charset="0"/>
              </a:rPr>
              <a:t>redhat</a:t>
            </a:r>
            <a:r>
              <a:rPr lang="en-US" dirty="0" smtClean="0">
                <a:sym typeface="Menlo Regular" charset="0"/>
              </a:rPr>
              <a:t>/</a:t>
            </a:r>
          </a:p>
          <a:p>
            <a:r>
              <a:rPr lang="en-US" dirty="0" smtClean="0">
                <a:sym typeface="Menlo Regular" charset="0"/>
              </a:rPr>
              <a:t>x chef-client/templates/default/</a:t>
            </a:r>
            <a:r>
              <a:rPr lang="en-US" dirty="0" err="1" smtClean="0">
                <a:sym typeface="Menlo Regular" charset="0"/>
              </a:rPr>
              <a:t>solaris</a:t>
            </a:r>
            <a:r>
              <a:rPr lang="en-US" dirty="0" smtClean="0">
                <a:sym typeface="Menlo Regular" charset="0"/>
              </a:rPr>
              <a:t>/</a:t>
            </a:r>
          </a:p>
          <a:p>
            <a:r>
              <a:rPr lang="en-US" dirty="0" smtClean="0">
                <a:sym typeface="Menlo Regular" charset="0"/>
              </a:rPr>
              <a:t>x chef-client/templates/arch/</a:t>
            </a:r>
            <a:r>
              <a:rPr lang="en-US" dirty="0" err="1" smtClean="0">
                <a:sym typeface="Menlo Regular" charset="0"/>
              </a:rPr>
              <a:t>conf.d</a:t>
            </a:r>
            <a:r>
              <a:rPr lang="en-US" dirty="0" smtClean="0">
                <a:sym typeface="Menlo Regular" charset="0"/>
              </a:rPr>
              <a:t>/</a:t>
            </a:r>
          </a:p>
          <a:p>
            <a:r>
              <a:rPr lang="en-US" dirty="0" smtClean="0">
                <a:sym typeface="Menlo Regular" charset="0"/>
              </a:rPr>
              <a:t>x chef-client/templates/arch/</a:t>
            </a:r>
            <a:r>
              <a:rPr lang="en-US" dirty="0" err="1" smtClean="0">
                <a:sym typeface="Menlo Regular" charset="0"/>
              </a:rPr>
              <a:t>rc.d</a:t>
            </a:r>
            <a:r>
              <a:rPr lang="en-US" dirty="0" smtClean="0">
                <a:sym typeface="Menlo Regular" charset="0"/>
              </a:rPr>
              <a:t>/</a:t>
            </a:r>
          </a:p>
          <a:p>
            <a:r>
              <a:rPr lang="en-US" dirty="0" smtClean="0">
                <a:sym typeface="Menlo Regular" charset="0"/>
              </a:rPr>
              <a:t>x chef-client/recipes/</a:t>
            </a:r>
            <a:r>
              <a:rPr lang="en-US" dirty="0" err="1" smtClean="0">
                <a:sym typeface="Menlo Regular" charset="0"/>
              </a:rPr>
              <a:t>config.rb</a:t>
            </a:r>
            <a:endParaRPr lang="en-US" dirty="0" smtClean="0">
              <a:sym typeface="Menlo Regular" charset="0"/>
            </a:endParaRPr>
          </a:p>
          <a:p>
            <a:r>
              <a:rPr lang="en-US" dirty="0" smtClean="0">
                <a:sym typeface="Menlo Regular" charset="0"/>
              </a:rPr>
              <a:t>x chef-client/recipes/</a:t>
            </a:r>
            <a:r>
              <a:rPr lang="en-US" dirty="0" err="1" smtClean="0">
                <a:sym typeface="Menlo Regular" charset="0"/>
              </a:rPr>
              <a:t>cron.rb</a:t>
            </a:r>
            <a:endParaRPr lang="en-US" dirty="0" smtClean="0">
              <a:sym typeface="Menlo Regular" charset="0"/>
            </a:endParaRPr>
          </a:p>
          <a:p>
            <a:r>
              <a:rPr lang="en-US" dirty="0" smtClean="0">
                <a:sym typeface="Menlo Regular" charset="0"/>
              </a:rPr>
              <a:t>x chef-client/recipes/</a:t>
            </a:r>
            <a:r>
              <a:rPr lang="en-US" dirty="0" err="1" smtClean="0">
                <a:sym typeface="Menlo Regular" charset="0"/>
              </a:rPr>
              <a:t>default.rb</a:t>
            </a:r>
            <a:endParaRPr lang="en-US" dirty="0" smtClean="0">
              <a:sym typeface="Menlo Regular" charset="0"/>
            </a:endParaRPr>
          </a:p>
          <a:p>
            <a:r>
              <a:rPr lang="en-US" dirty="0" smtClean="0">
                <a:sym typeface="Menlo Regular" charset="0"/>
              </a:rPr>
              <a:t>x chef-client/recipes/</a:t>
            </a:r>
            <a:r>
              <a:rPr lang="en-US" dirty="0" err="1" smtClean="0">
                <a:sym typeface="Menlo Regular" charset="0"/>
              </a:rPr>
              <a:t>delete_validation.rb</a:t>
            </a:r>
            <a:endParaRPr lang="en-US" dirty="0" smtClean="0">
              <a:sym typeface="Menlo Regular" charset="0"/>
            </a:endParaRPr>
          </a:p>
          <a:p>
            <a:r>
              <a:rPr lang="en-US" dirty="0" smtClean="0">
                <a:sym typeface="Menlo Regular" charset="0"/>
              </a:rPr>
              <a:t>x chef-client/recipes/</a:t>
            </a:r>
            <a:r>
              <a:rPr lang="en-US" dirty="0" err="1" smtClean="0">
                <a:sym typeface="Menlo Regular" charset="0"/>
              </a:rPr>
              <a:t>service.rb</a:t>
            </a:r>
            <a:endParaRPr lang="en-US" dirty="0" smtClean="0">
              <a:sym typeface="Menlo Regular" charset="0"/>
            </a:endParaRPr>
          </a:p>
          <a:p>
            <a:r>
              <a:rPr lang="en-US" dirty="0" smtClean="0">
                <a:sym typeface="Menlo Regular" charset="0"/>
              </a:rPr>
              <a:t>x chef-client/attributes/</a:t>
            </a:r>
            <a:r>
              <a:rPr lang="en-US" dirty="0" err="1" smtClean="0">
                <a:sym typeface="Menlo Regular" charset="0"/>
              </a:rPr>
              <a:t>default.rb</a:t>
            </a:r>
            <a:endParaRPr lang="en-US" dirty="0">
              <a:sym typeface="Menlo Regular" charset="0"/>
            </a:endParaRPr>
          </a:p>
        </p:txBody>
      </p:sp>
      <p:sp>
        <p:nvSpPr>
          <p:cNvPr id="2" name="Title 1"/>
          <p:cNvSpPr>
            <a:spLocks noGrp="1"/>
          </p:cNvSpPr>
          <p:nvPr>
            <p:ph type="title"/>
          </p:nvPr>
        </p:nvSpPr>
        <p:spPr/>
        <p:txBody>
          <a:bodyPr/>
          <a:lstStyle/>
          <a:p>
            <a:r>
              <a:rPr lang="en-US" dirty="0" smtClean="0">
                <a:sym typeface="Arial Bold" charset="0"/>
              </a:rPr>
              <a:t>GE: Extract chef-client cookbook </a:t>
            </a:r>
            <a:r>
              <a:rPr lang="en-US" dirty="0" err="1" smtClean="0">
                <a:sym typeface="Arial Bold" charset="0"/>
              </a:rPr>
              <a:t>tarball</a:t>
            </a:r>
            <a:endParaRPr lang="en-US" dirty="0"/>
          </a:p>
        </p:txBody>
      </p:sp>
      <p:sp>
        <p:nvSpPr>
          <p:cNvPr id="3" name="Content Placeholder 2"/>
          <p:cNvSpPr>
            <a:spLocks noGrp="1"/>
          </p:cNvSpPr>
          <p:nvPr>
            <p:ph type="body" sz="quarter" idx="11"/>
          </p:nvPr>
        </p:nvSpPr>
        <p:spPr/>
        <p:txBody>
          <a:bodyPr>
            <a:normAutofit/>
          </a:bodyPr>
          <a:lstStyle/>
          <a:p>
            <a:r>
              <a:rPr lang="en-US" sz="4300" dirty="0">
                <a:sym typeface="Courier" charset="0"/>
              </a:rPr>
              <a:t>$ tar -</a:t>
            </a:r>
            <a:r>
              <a:rPr lang="en-US" sz="4300" dirty="0" err="1">
                <a:sym typeface="Courier" charset="0"/>
              </a:rPr>
              <a:t>zxvf</a:t>
            </a:r>
            <a:r>
              <a:rPr lang="en-US" sz="4300" dirty="0">
                <a:sym typeface="Courier" charset="0"/>
              </a:rPr>
              <a:t> chef-client*.</a:t>
            </a:r>
            <a:r>
              <a:rPr lang="en-US" sz="4300" dirty="0" err="1">
                <a:sym typeface="Courier" charset="0"/>
              </a:rPr>
              <a:t>tar.gz</a:t>
            </a:r>
            <a:r>
              <a:rPr lang="en-US" sz="4300" dirty="0">
                <a:sym typeface="Courier" charset="0"/>
              </a:rPr>
              <a:t> -C cookbooks/</a:t>
            </a:r>
          </a:p>
        </p:txBody>
      </p:sp>
    </p:spTree>
    <p:extLst>
      <p:ext uri="{BB962C8B-B14F-4D97-AF65-F5344CB8AC3E}">
        <p14:creationId xmlns:p14="http://schemas.microsoft.com/office/powerpoint/2010/main" val="21595829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3" name="Rectangle 1"/>
          <p:cNvSpPr>
            <a:spLocks noGrp="1" noChangeArrowheads="1"/>
          </p:cNvSpPr>
          <p:nvPr>
            <p:ph type="ctrTitle"/>
          </p:nvPr>
        </p:nvSpPr>
        <p:spPr>
          <a:ln/>
        </p:spPr>
        <p:txBody>
          <a:bodyPr>
            <a:normAutofit fontScale="90000"/>
          </a:bodyPr>
          <a:lstStyle/>
          <a:p>
            <a:r>
              <a:rPr lang="en-US" sz="6700" dirty="0"/>
              <a:t>Examining the chef-client cookbook</a:t>
            </a:r>
          </a:p>
        </p:txBody>
      </p:sp>
      <p:sp>
        <p:nvSpPr>
          <p:cNvPr id="1052674" name="Rectangle 2"/>
          <p:cNvSpPr>
            <a:spLocks noGrp="1" noChangeArrowheads="1"/>
          </p:cNvSpPr>
          <p:nvPr>
            <p:ph type="subTitle" idx="1"/>
          </p:nvPr>
        </p:nvSpPr>
        <p:spPr>
          <a:xfrm>
            <a:off x="3013753" y="4099137"/>
            <a:ext cx="10974132" cy="2544287"/>
          </a:xfrm>
          <a:ln/>
        </p:spPr>
        <p:txBody>
          <a:bodyPr/>
          <a:lstStyle/>
          <a:p>
            <a:r>
              <a:rPr lang="en-US" dirty="0"/>
              <a:t>We're going to use </a:t>
            </a:r>
            <a:r>
              <a:rPr lang="en-US" dirty="0" smtClean="0"/>
              <a:t>one recipe </a:t>
            </a:r>
            <a:r>
              <a:rPr lang="en-US" dirty="0"/>
              <a:t>on </a:t>
            </a:r>
            <a:r>
              <a:rPr lang="en-US" dirty="0" smtClean="0"/>
              <a:t>our node </a:t>
            </a:r>
            <a:r>
              <a:rPr lang="en-US" dirty="0"/>
              <a:t>from the chef-client cookbook.</a:t>
            </a:r>
          </a:p>
          <a:p>
            <a:pPr lvl="1" algn="l"/>
            <a:r>
              <a:rPr lang="en-US" dirty="0" smtClean="0">
                <a:solidFill>
                  <a:srgbClr val="000090"/>
                </a:solidFill>
                <a:latin typeface="Courier"/>
                <a:cs typeface="Courier"/>
              </a:rPr>
              <a:t>chef</a:t>
            </a:r>
            <a:r>
              <a:rPr lang="en-US" dirty="0">
                <a:solidFill>
                  <a:srgbClr val="000090"/>
                </a:solidFill>
                <a:latin typeface="Courier"/>
                <a:cs typeface="Courier"/>
              </a:rPr>
              <a:t>-</a:t>
            </a:r>
            <a:r>
              <a:rPr lang="en-US" dirty="0" smtClean="0">
                <a:solidFill>
                  <a:srgbClr val="000090"/>
                </a:solidFill>
                <a:latin typeface="Courier"/>
                <a:cs typeface="Courier"/>
              </a:rPr>
              <a:t>client::service </a:t>
            </a:r>
            <a:r>
              <a:rPr lang="en-US" dirty="0" smtClean="0">
                <a:latin typeface="Courier"/>
                <a:cs typeface="Courier"/>
              </a:rPr>
              <a:t/>
            </a:r>
            <a:br>
              <a:rPr lang="en-US" dirty="0" smtClean="0">
                <a:latin typeface="Courier"/>
                <a:cs typeface="Courier"/>
              </a:rPr>
            </a:br>
            <a:r>
              <a:rPr lang="en-US" dirty="0" smtClean="0"/>
              <a:t>(</a:t>
            </a:r>
            <a:r>
              <a:rPr lang="en-US" dirty="0"/>
              <a:t>via </a:t>
            </a:r>
            <a:r>
              <a:rPr lang="en-US" dirty="0">
                <a:solidFill>
                  <a:srgbClr val="000090"/>
                </a:solidFill>
                <a:latin typeface="Courier"/>
                <a:cs typeface="Courier"/>
              </a:rPr>
              <a:t>chef-</a:t>
            </a:r>
            <a:r>
              <a:rPr lang="en-US" dirty="0" smtClean="0">
                <a:solidFill>
                  <a:srgbClr val="000090"/>
                </a:solidFill>
                <a:latin typeface="Courier"/>
                <a:cs typeface="Courier"/>
              </a:rPr>
              <a:t>client::default</a:t>
            </a:r>
            <a:r>
              <a:rPr lang="en-US" dirty="0"/>
              <a:t>)</a:t>
            </a:r>
          </a:p>
        </p:txBody>
      </p:sp>
    </p:spTree>
    <p:extLst>
      <p:ext uri="{BB962C8B-B14F-4D97-AF65-F5344CB8AC3E}">
        <p14:creationId xmlns:p14="http://schemas.microsoft.com/office/powerpoint/2010/main" val="22239516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821" name="Rectangle 5"/>
          <p:cNvSpPr>
            <a:spLocks noGrp="1" noChangeArrowheads="1"/>
          </p:cNvSpPr>
          <p:nvPr>
            <p:ph type="title"/>
          </p:nvPr>
        </p:nvSpPr>
        <p:spPr>
          <a:ln/>
        </p:spPr>
        <p:txBody>
          <a:bodyPr/>
          <a:lstStyle/>
          <a:p>
            <a:r>
              <a:rPr lang="en-US" sz="5300" dirty="0"/>
              <a:t>View the chef-client::default recipe</a:t>
            </a:r>
          </a:p>
        </p:txBody>
      </p:sp>
      <p:sp>
        <p:nvSpPr>
          <p:cNvPr id="2" name="Content Placeholder 1"/>
          <p:cNvSpPr>
            <a:spLocks noGrp="1"/>
          </p:cNvSpPr>
          <p:nvPr>
            <p:ph sz="quarter" idx="10"/>
          </p:nvPr>
        </p:nvSpPr>
        <p:spPr/>
        <p:txBody>
          <a:bodyPr>
            <a:normAutofit/>
          </a:bodyPr>
          <a:lstStyle/>
          <a:p>
            <a:pPr marL="0" lvl="4"/>
            <a:r>
              <a:rPr lang="en-US" dirty="0">
                <a:solidFill>
                  <a:srgbClr val="005A7C"/>
                </a:solidFill>
                <a:latin typeface="Courier" charset="0"/>
                <a:ea typeface="ＭＳ Ｐゴシック" charset="0"/>
                <a:cs typeface="Courier" charset="0"/>
                <a:sym typeface="Courier" charset="0"/>
              </a:rPr>
              <a:t>#</a:t>
            </a:r>
          </a:p>
          <a:p>
            <a:pPr marL="0" lvl="4"/>
            <a:r>
              <a:rPr lang="en-US" dirty="0">
                <a:solidFill>
                  <a:srgbClr val="005A7C"/>
                </a:solidFill>
                <a:latin typeface="Courier" charset="0"/>
                <a:ea typeface="ＭＳ Ｐゴシック" charset="0"/>
                <a:cs typeface="Courier" charset="0"/>
                <a:sym typeface="Courier" charset="0"/>
              </a:rPr>
              <a:t># Unless required by applicable law or agreed to in writing, software</a:t>
            </a:r>
          </a:p>
          <a:p>
            <a:pPr marL="0" lvl="4"/>
            <a:r>
              <a:rPr lang="en-US" dirty="0">
                <a:solidFill>
                  <a:srgbClr val="005A7C"/>
                </a:solidFill>
                <a:latin typeface="Courier" charset="0"/>
                <a:ea typeface="ＭＳ Ｐゴシック" charset="0"/>
                <a:cs typeface="Courier" charset="0"/>
                <a:sym typeface="Courier" charset="0"/>
              </a:rPr>
              <a:t># distributed under the License is distributed on an "AS IS" BASIS,</a:t>
            </a:r>
          </a:p>
          <a:p>
            <a:pPr marL="0" lvl="4"/>
            <a:r>
              <a:rPr lang="en-US" dirty="0">
                <a:solidFill>
                  <a:srgbClr val="005A7C"/>
                </a:solidFill>
                <a:latin typeface="Courier" charset="0"/>
                <a:ea typeface="ＭＳ Ｐゴシック" charset="0"/>
                <a:cs typeface="Courier" charset="0"/>
                <a:sym typeface="Courier" charset="0"/>
              </a:rPr>
              <a:t># WITHOUT WARRANTIES OR CONDITIONS OF ANY KIND, either express or implied.</a:t>
            </a:r>
          </a:p>
          <a:p>
            <a:pPr marL="0" lvl="4"/>
            <a:r>
              <a:rPr lang="en-US" dirty="0">
                <a:solidFill>
                  <a:srgbClr val="005A7C"/>
                </a:solidFill>
                <a:latin typeface="Courier" charset="0"/>
                <a:ea typeface="ＭＳ Ｐゴシック" charset="0"/>
                <a:cs typeface="Courier" charset="0"/>
                <a:sym typeface="Courier" charset="0"/>
              </a:rPr>
              <a:t># See the License for the specific language governing permissions and</a:t>
            </a:r>
          </a:p>
          <a:p>
            <a:pPr marL="0" lvl="4"/>
            <a:r>
              <a:rPr lang="en-US" dirty="0">
                <a:solidFill>
                  <a:srgbClr val="005A7C"/>
                </a:solidFill>
                <a:latin typeface="Courier" charset="0"/>
                <a:ea typeface="ＭＳ Ｐゴシック" charset="0"/>
                <a:cs typeface="Courier" charset="0"/>
                <a:sym typeface="Courier" charset="0"/>
              </a:rPr>
              <a:t># limitations under the License.</a:t>
            </a:r>
          </a:p>
          <a:p>
            <a:pPr marL="0" lvl="4"/>
            <a:r>
              <a:rPr lang="en-US" dirty="0">
                <a:solidFill>
                  <a:srgbClr val="005A7C"/>
                </a:solidFill>
                <a:latin typeface="Courier" charset="0"/>
                <a:ea typeface="ＭＳ Ｐゴシック" charset="0"/>
                <a:cs typeface="Courier" charset="0"/>
                <a:sym typeface="Courier" charset="0"/>
              </a:rPr>
              <a:t>#</a:t>
            </a:r>
          </a:p>
          <a:p>
            <a:pPr marL="0" lvl="4"/>
            <a:endParaRPr lang="en-US" dirty="0">
              <a:solidFill>
                <a:srgbClr val="005A7C"/>
              </a:solidFill>
              <a:latin typeface="Courier" charset="0"/>
              <a:ea typeface="ＭＳ Ｐゴシック" charset="0"/>
              <a:cs typeface="Courier" charset="0"/>
              <a:sym typeface="Courier" charset="0"/>
            </a:endParaRPr>
          </a:p>
          <a:p>
            <a:pPr marL="0" lvl="4"/>
            <a:r>
              <a:rPr lang="en-US" dirty="0" err="1">
                <a:latin typeface="Courier" charset="0"/>
                <a:ea typeface="ＭＳ Ｐゴシック" charset="0"/>
                <a:cs typeface="Courier" charset="0"/>
                <a:sym typeface="Courier" charset="0"/>
              </a:rPr>
              <a:t>include_recipe</a:t>
            </a:r>
            <a:r>
              <a:rPr lang="en-US" dirty="0">
                <a:solidFill>
                  <a:srgbClr val="005A7C"/>
                </a:solidFill>
                <a:latin typeface="Courier" charset="0"/>
                <a:ea typeface="ＭＳ Ｐゴシック" charset="0"/>
                <a:cs typeface="Courier" charset="0"/>
                <a:sym typeface="Courier" charset="0"/>
              </a:rPr>
              <a:t> </a:t>
            </a:r>
            <a:r>
              <a:rPr lang="en-US" dirty="0">
                <a:solidFill>
                  <a:srgbClr val="A40800"/>
                </a:solidFill>
                <a:latin typeface="Courier" charset="0"/>
                <a:ea typeface="ＭＳ Ｐゴシック" charset="0"/>
                <a:cs typeface="Courier" charset="0"/>
                <a:sym typeface="Courier" charset="0"/>
              </a:rPr>
              <a:t>"chef-client::service"</a:t>
            </a:r>
          </a:p>
          <a:p>
            <a:endParaRPr lang="en-US" sz="2700" dirty="0"/>
          </a:p>
        </p:txBody>
      </p:sp>
      <p:sp>
        <p:nvSpPr>
          <p:cNvPr id="3" name="Text Placeholder 2"/>
          <p:cNvSpPr>
            <a:spLocks noGrp="1"/>
          </p:cNvSpPr>
          <p:nvPr>
            <p:ph type="body" sz="quarter" idx="11"/>
          </p:nvPr>
        </p:nvSpPr>
        <p:spPr/>
        <p:txBody>
          <a:bodyPr>
            <a:normAutofit fontScale="85000" lnSpcReduction="20000"/>
          </a:bodyPr>
          <a:lstStyle/>
          <a:p>
            <a:r>
              <a:rPr lang="en-US" dirty="0">
                <a:solidFill>
                  <a:schemeClr val="tx1"/>
                </a:solidFill>
                <a:latin typeface="Courier" charset="0"/>
                <a:ea typeface="ＭＳ Ｐゴシック" charset="0"/>
                <a:cs typeface="Courier" charset="0"/>
                <a:sym typeface="Courier" charset="0"/>
              </a:rPr>
              <a:t>cookbooks/chef-client/recipes/</a:t>
            </a:r>
            <a:r>
              <a:rPr lang="en-US" dirty="0" err="1" smtClean="0">
                <a:solidFill>
                  <a:schemeClr val="tx1"/>
                </a:solidFill>
                <a:latin typeface="Courier" charset="0"/>
                <a:ea typeface="ＭＳ Ｐゴシック" charset="0"/>
                <a:cs typeface="Courier" charset="0"/>
                <a:sym typeface="Courier" charset="0"/>
              </a:rPr>
              <a:t>default.rb</a:t>
            </a:r>
            <a:endParaRPr lang="en-US"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0702536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868" name="Rectangle 4"/>
          <p:cNvSpPr>
            <a:spLocks noGrp="1" noChangeArrowheads="1"/>
          </p:cNvSpPr>
          <p:nvPr>
            <p:ph type="title"/>
          </p:nvPr>
        </p:nvSpPr>
        <p:spPr/>
        <p:txBody>
          <a:bodyPr>
            <a:normAutofit/>
          </a:bodyPr>
          <a:lstStyle/>
          <a:p>
            <a:r>
              <a:rPr lang="en-US" dirty="0" smtClean="0"/>
              <a:t>View the chef-client::service recipe</a:t>
            </a:r>
            <a:endParaRPr lang="en-US" dirty="0"/>
          </a:p>
        </p:txBody>
      </p:sp>
      <p:sp>
        <p:nvSpPr>
          <p:cNvPr id="5" name="Content Placeholder 4"/>
          <p:cNvSpPr>
            <a:spLocks noGrp="1"/>
          </p:cNvSpPr>
          <p:nvPr>
            <p:ph sz="quarter" idx="10"/>
          </p:nvPr>
        </p:nvSpPr>
        <p:spPr>
          <a:xfrm>
            <a:off x="8131841" y="2113748"/>
            <a:ext cx="7412956" cy="5951676"/>
          </a:xfrm>
        </p:spPr>
        <p:txBody>
          <a:bodyPr>
            <a:normAutofit fontScale="85000" lnSpcReduction="20000"/>
          </a:bodyPr>
          <a:lstStyle/>
          <a:p>
            <a:pPr marL="0" lvl="4"/>
            <a:r>
              <a:rPr lang="en-US" sz="1900" dirty="0" err="1">
                <a:latin typeface="Courier" charset="0"/>
                <a:ea typeface="ＭＳ Ｐゴシック" charset="0"/>
                <a:cs typeface="Courier" charset="0"/>
                <a:sym typeface="Courier" charset="0"/>
              </a:rPr>
              <a:t>supported_init_styles</a:t>
            </a:r>
            <a:r>
              <a:rPr lang="en-US" sz="1900" dirty="0">
                <a:latin typeface="Courier" charset="0"/>
                <a:ea typeface="ＭＳ Ｐゴシック" charset="0"/>
                <a:cs typeface="Courier" charset="0"/>
                <a:sym typeface="Courier" charset="0"/>
              </a:rPr>
              <a:t> = [</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'arch'</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bluepill</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bsd</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daemontools</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init</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launchd</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runit</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smf</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'upstart'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winsw</a:t>
            </a:r>
            <a:r>
              <a:rPr lang="en-US" sz="1900" dirty="0">
                <a:solidFill>
                  <a:srgbClr val="A40800"/>
                </a:solidFill>
                <a:latin typeface="Courier" charset="0"/>
                <a:ea typeface="ＭＳ Ｐゴシック" charset="0"/>
                <a:cs typeface="Courier" charset="0"/>
                <a:sym typeface="Courier" charset="0"/>
              </a:rPr>
              <a:t>'</a:t>
            </a:r>
          </a:p>
          <a:p>
            <a:pPr marL="0" lvl="4"/>
            <a:r>
              <a:rPr lang="en-US" sz="1900" dirty="0">
                <a:latin typeface="Courier" charset="0"/>
                <a:ea typeface="ＭＳ Ｐゴシック" charset="0"/>
                <a:cs typeface="Courier" charset="0"/>
                <a:sym typeface="Courier" charset="0"/>
              </a:rPr>
              <a:t>]</a:t>
            </a:r>
          </a:p>
          <a:p>
            <a:pPr marL="0" lvl="4"/>
            <a:r>
              <a:rPr lang="en-US" sz="1900" dirty="0" err="1">
                <a:latin typeface="Courier" charset="0"/>
                <a:ea typeface="ＭＳ Ｐゴシック" charset="0"/>
                <a:cs typeface="Courier" charset="0"/>
                <a:sym typeface="Courier" charset="0"/>
              </a:rPr>
              <a:t>init_style</a:t>
            </a:r>
            <a:r>
              <a:rPr lang="en-US" sz="1900" dirty="0">
                <a:solidFill>
                  <a:srgbClr val="005A7C"/>
                </a:solidFill>
                <a:latin typeface="Courier" charset="0"/>
                <a:ea typeface="ＭＳ Ｐゴシック" charset="0"/>
                <a:cs typeface="Courier" charset="0"/>
                <a:sym typeface="Courier" charset="0"/>
              </a:rPr>
              <a:t> </a:t>
            </a:r>
            <a:r>
              <a:rPr lang="en-US" sz="1900" dirty="0">
                <a:latin typeface="Courier" charset="0"/>
                <a:ea typeface="ＭＳ Ｐゴシック" charset="0"/>
                <a:cs typeface="Courier" charset="0"/>
                <a:sym typeface="Courier" charset="0"/>
              </a:rPr>
              <a:t>=</a:t>
            </a:r>
            <a:r>
              <a:rPr lang="en-US" sz="1900" dirty="0">
                <a:solidFill>
                  <a:srgbClr val="005A7C"/>
                </a:solidFill>
                <a:latin typeface="Courier" charset="0"/>
                <a:ea typeface="ＭＳ Ｐゴシック" charset="0"/>
                <a:cs typeface="Courier" charset="0"/>
                <a:sym typeface="Courier" charset="0"/>
              </a:rPr>
              <a:t> </a:t>
            </a:r>
            <a:r>
              <a:rPr lang="en-US" sz="1900" dirty="0">
                <a:latin typeface="Courier" charset="0"/>
                <a:ea typeface="ＭＳ Ｐゴシック" charset="0"/>
                <a:cs typeface="Courier" charset="0"/>
                <a:sym typeface="Courier" charset="0"/>
              </a:rPr>
              <a:t>node[</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chef_client</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init_style</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Services moved to recipes</a:t>
            </a:r>
          </a:p>
          <a:p>
            <a:pPr marL="0" lvl="4"/>
            <a:r>
              <a:rPr lang="en-US" sz="1900" dirty="0">
                <a:solidFill>
                  <a:srgbClr val="3F691E"/>
                </a:solidFill>
                <a:latin typeface="Courier" charset="0"/>
                <a:ea typeface="ＭＳ Ｐゴシック" charset="0"/>
                <a:cs typeface="Courier" charset="0"/>
                <a:sym typeface="Courier" charset="0"/>
              </a:rPr>
              <a:t>if</a:t>
            </a:r>
            <a:r>
              <a:rPr lang="en-US" sz="1900" dirty="0">
                <a:solidFill>
                  <a:srgbClr val="005A7C"/>
                </a:solidFill>
                <a:latin typeface="Courier" charset="0"/>
                <a:ea typeface="ＭＳ Ｐゴシック" charset="0"/>
                <a:cs typeface="Courier" charset="0"/>
                <a:sym typeface="Courier" charset="0"/>
              </a:rPr>
              <a:t> </a:t>
            </a:r>
            <a:r>
              <a:rPr lang="en-US" sz="1900" dirty="0" err="1">
                <a:latin typeface="Courier" charset="0"/>
                <a:ea typeface="ＭＳ Ｐゴシック" charset="0"/>
                <a:cs typeface="Courier" charset="0"/>
                <a:sym typeface="Courier" charset="0"/>
              </a:rPr>
              <a:t>supported_init_styles.include</a:t>
            </a:r>
            <a:r>
              <a:rPr lang="en-US" sz="1900" dirty="0">
                <a:latin typeface="Courier" charset="0"/>
                <a:ea typeface="ＭＳ Ｐゴシック" charset="0"/>
                <a:cs typeface="Courier" charset="0"/>
                <a:sym typeface="Courier" charset="0"/>
              </a:rPr>
              <a:t>? </a:t>
            </a:r>
            <a:r>
              <a:rPr lang="en-US" sz="1900" dirty="0" err="1">
                <a:latin typeface="Courier" charset="0"/>
                <a:ea typeface="ＭＳ Ｐゴシック" charset="0"/>
                <a:cs typeface="Courier" charset="0"/>
                <a:sym typeface="Courier" charset="0"/>
              </a:rPr>
              <a:t>init_style</a:t>
            </a:r>
            <a:endParaRPr lang="en-US" sz="1900" dirty="0">
              <a:latin typeface="Courier" charset="0"/>
              <a:ea typeface="ＭＳ Ｐゴシック" charset="0"/>
              <a:cs typeface="Courier" charset="0"/>
              <a:sym typeface="Courier" charset="0"/>
            </a:endParaRPr>
          </a:p>
          <a:p>
            <a:pPr marL="0" lvl="4"/>
            <a:r>
              <a:rPr lang="en-US" sz="1900" dirty="0">
                <a:solidFill>
                  <a:srgbClr val="005A7C"/>
                </a:solidFill>
                <a:latin typeface="Courier" charset="0"/>
                <a:ea typeface="ＭＳ Ｐゴシック" charset="0"/>
                <a:cs typeface="Courier" charset="0"/>
                <a:sym typeface="Courier" charset="0"/>
              </a:rPr>
              <a:t>  </a:t>
            </a:r>
            <a:r>
              <a:rPr lang="en-US" sz="1900" dirty="0" err="1">
                <a:latin typeface="Courier" charset="0"/>
                <a:ea typeface="ＭＳ Ｐゴシック" charset="0"/>
                <a:cs typeface="Courier" charset="0"/>
                <a:sym typeface="Courier" charset="0"/>
              </a:rPr>
              <a:t>include_recipe</a:t>
            </a:r>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"chef-client::</a:t>
            </a:r>
            <a:r>
              <a:rPr lang="en-US" sz="1900" dirty="0">
                <a:solidFill>
                  <a:srgbClr val="975500"/>
                </a:solidFill>
                <a:latin typeface="Courier" charset="0"/>
                <a:ea typeface="ＭＳ Ｐゴシック" charset="0"/>
                <a:cs typeface="Courier" charset="0"/>
                <a:sym typeface="Courier" charset="0"/>
              </a:rPr>
              <a:t>#{</a:t>
            </a:r>
            <a:r>
              <a:rPr lang="en-US" sz="1900" dirty="0" err="1">
                <a:latin typeface="Courier" charset="0"/>
                <a:ea typeface="ＭＳ Ｐゴシック" charset="0"/>
                <a:cs typeface="Courier" charset="0"/>
                <a:sym typeface="Courier" charset="0"/>
              </a:rPr>
              <a:t>init_style</a:t>
            </a:r>
            <a:r>
              <a:rPr lang="en-US" sz="1900" dirty="0">
                <a:solidFill>
                  <a:srgbClr val="975500"/>
                </a:solidFill>
                <a:latin typeface="Courier" charset="0"/>
                <a:ea typeface="ＭＳ Ｐゴシック" charset="0"/>
                <a:cs typeface="Courier" charset="0"/>
                <a:sym typeface="Courier" charset="0"/>
              </a:rPr>
              <a:t>}</a:t>
            </a:r>
            <a:r>
              <a:rPr lang="en-US" sz="1900" dirty="0">
                <a:solidFill>
                  <a:srgbClr val="A40800"/>
                </a:solidFill>
                <a:latin typeface="Courier" charset="0"/>
                <a:ea typeface="ＭＳ Ｐゴシック" charset="0"/>
                <a:cs typeface="Courier" charset="0"/>
                <a:sym typeface="Courier" charset="0"/>
              </a:rPr>
              <a:t>_service"</a:t>
            </a:r>
          </a:p>
          <a:p>
            <a:pPr marL="0" lvl="4"/>
            <a:r>
              <a:rPr lang="en-US" sz="1900" dirty="0">
                <a:solidFill>
                  <a:srgbClr val="3F691E"/>
                </a:solidFill>
                <a:latin typeface="Courier" charset="0"/>
                <a:ea typeface="ＭＳ Ｐゴシック" charset="0"/>
                <a:cs typeface="Courier" charset="0"/>
                <a:sym typeface="Courier" charset="0"/>
              </a:rPr>
              <a:t>else</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latin typeface="Courier" charset="0"/>
                <a:ea typeface="ＭＳ Ｐゴシック" charset="0"/>
                <a:cs typeface="Courier" charset="0"/>
                <a:sym typeface="Courier" charset="0"/>
              </a:rPr>
              <a:t>log</a:t>
            </a:r>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"Could not determine service </a:t>
            </a:r>
            <a:r>
              <a:rPr lang="en-US" sz="1900" dirty="0" err="1">
                <a:solidFill>
                  <a:srgbClr val="A40800"/>
                </a:solidFill>
                <a:latin typeface="Courier" charset="0"/>
                <a:ea typeface="ＭＳ Ｐゴシック" charset="0"/>
                <a:cs typeface="Courier" charset="0"/>
                <a:sym typeface="Courier" charset="0"/>
              </a:rPr>
              <a:t>init</a:t>
            </a:r>
            <a:r>
              <a:rPr lang="en-US" sz="1900" dirty="0">
                <a:solidFill>
                  <a:srgbClr val="A40800"/>
                </a:solidFill>
                <a:latin typeface="Courier" charset="0"/>
                <a:ea typeface="ＭＳ Ｐゴシック" charset="0"/>
                <a:cs typeface="Courier" charset="0"/>
                <a:sym typeface="Courier" charset="0"/>
              </a:rPr>
              <a:t> style, manual intervention required to start up the chef-client service."</a:t>
            </a:r>
          </a:p>
          <a:p>
            <a:pPr marL="0" lvl="4"/>
            <a:r>
              <a:rPr lang="en-US" sz="1900" dirty="0">
                <a:solidFill>
                  <a:srgbClr val="3F691E"/>
                </a:solidFill>
                <a:latin typeface="Courier" charset="0"/>
                <a:ea typeface="ＭＳ Ｐゴシック" charset="0"/>
                <a:cs typeface="Courier" charset="0"/>
                <a:sym typeface="Courier" charset="0"/>
              </a:rPr>
              <a:t>end</a:t>
            </a:r>
          </a:p>
        </p:txBody>
      </p:sp>
      <p:sp>
        <p:nvSpPr>
          <p:cNvPr id="1060869" name="Rectangle 5"/>
          <p:cNvSpPr>
            <a:spLocks noGrp="1" noChangeArrowheads="1"/>
          </p:cNvSpPr>
          <p:nvPr>
            <p:ph type="body" sz="quarter" idx="11"/>
          </p:nvPr>
        </p:nvSpPr>
        <p:spPr/>
        <p:txBody>
          <a:bodyPr>
            <a:normAutofit fontScale="85000" lnSpcReduction="20000"/>
          </a:bodyPr>
          <a:lstStyle/>
          <a:p>
            <a:r>
              <a:rPr lang="en-US" dirty="0" smtClean="0">
                <a:sym typeface="Courier" charset="0"/>
              </a:rPr>
              <a:t>cookbooks/chef-client/recipes/</a:t>
            </a:r>
            <a:r>
              <a:rPr lang="en-US" dirty="0" err="1" smtClean="0">
                <a:sym typeface="Courier" charset="0"/>
              </a:rPr>
              <a:t>service.rb</a:t>
            </a:r>
            <a:endParaRPr lang="en-US" dirty="0">
              <a:sym typeface="Courier" charset="0"/>
            </a:endParaRPr>
          </a:p>
        </p:txBody>
      </p:sp>
      <p:sp>
        <p:nvSpPr>
          <p:cNvPr id="12" name="Content Placeholder 1"/>
          <p:cNvSpPr txBox="1">
            <a:spLocks/>
          </p:cNvSpPr>
          <p:nvPr/>
        </p:nvSpPr>
        <p:spPr bwMode="white">
          <a:xfrm>
            <a:off x="609600" y="2130441"/>
            <a:ext cx="7747556" cy="5879201"/>
          </a:xfrm>
          <a:prstGeom prst="rect">
            <a:avLst/>
          </a:prstGeom>
          <a:noFill/>
        </p:spPr>
        <p:txBody>
          <a:bodyPr vert="horz" wrap="square" lIns="91440" tIns="0" rIns="0" bIns="91440" rtlCol="0" anchor="t" anchorCtr="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Inconsolata"/>
                <a:ea typeface="+mn-ea"/>
                <a:cs typeface="Inconsolata"/>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459306" indent="-457189">
              <a:buFont typeface="Arial"/>
              <a:buChar char="•"/>
            </a:pPr>
            <a:r>
              <a:rPr lang="en-US" sz="3200" dirty="0" smtClean="0">
                <a:latin typeface="Arial"/>
                <a:cs typeface="Arial"/>
              </a:rPr>
              <a:t>The recipe supports a number of </a:t>
            </a:r>
            <a:r>
              <a:rPr lang="en-US" sz="3200" b="1" dirty="0" smtClean="0">
                <a:latin typeface="Arial"/>
                <a:cs typeface="Arial"/>
                <a:sym typeface="Arial Bold" charset="0"/>
              </a:rPr>
              <a:t>service</a:t>
            </a:r>
            <a:r>
              <a:rPr lang="en-US" sz="3200" dirty="0" smtClean="0">
                <a:latin typeface="Arial"/>
                <a:cs typeface="Arial"/>
              </a:rPr>
              <a:t> providers and styles.</a:t>
            </a:r>
          </a:p>
          <a:p>
            <a:pPr marL="459306" indent="-457189">
              <a:spcBef>
                <a:spcPts val="1175"/>
              </a:spcBef>
              <a:buFont typeface="Arial"/>
              <a:buChar char="•"/>
            </a:pPr>
            <a:r>
              <a:rPr lang="en-US" sz="3200" dirty="0" smtClean="0">
                <a:latin typeface="Arial"/>
                <a:cs typeface="Arial"/>
              </a:rPr>
              <a:t>It works on a lot of </a:t>
            </a:r>
            <a:r>
              <a:rPr lang="en-US" sz="3200" b="1" dirty="0" smtClean="0">
                <a:latin typeface="Arial"/>
                <a:cs typeface="Arial"/>
                <a:sym typeface="Arial Bold" charset="0"/>
              </a:rPr>
              <a:t>platforms</a:t>
            </a:r>
            <a:r>
              <a:rPr lang="en-US" sz="3200" dirty="0" smtClean="0">
                <a:latin typeface="Arial"/>
                <a:cs typeface="Arial"/>
              </a:rPr>
              <a:t>.</a:t>
            </a:r>
          </a:p>
          <a:p>
            <a:pPr marL="459306" indent="-457189">
              <a:spcBef>
                <a:spcPts val="1175"/>
              </a:spcBef>
              <a:buFont typeface="Arial"/>
              <a:buChar char="•"/>
            </a:pPr>
            <a:r>
              <a:rPr lang="en-US" sz="3200" dirty="0" smtClean="0">
                <a:latin typeface="Arial"/>
                <a:cs typeface="Arial"/>
              </a:rPr>
              <a:t>Everything is controllable through </a:t>
            </a:r>
            <a:r>
              <a:rPr lang="en-US" sz="3200" b="1" dirty="0" smtClean="0">
                <a:latin typeface="Arial"/>
                <a:cs typeface="Arial"/>
                <a:sym typeface="Arial Bold" charset="0"/>
              </a:rPr>
              <a:t>attributes</a:t>
            </a:r>
            <a:r>
              <a:rPr lang="en-US" sz="3200" dirty="0" smtClean="0">
                <a:latin typeface="Arial"/>
                <a:cs typeface="Arial"/>
              </a:rPr>
              <a:t>.</a:t>
            </a:r>
            <a:endParaRPr lang="en-US" sz="3200" dirty="0">
              <a:latin typeface="Arial"/>
              <a:cs typeface="Arial"/>
            </a:endParaRPr>
          </a:p>
        </p:txBody>
      </p:sp>
    </p:spTree>
    <p:extLst>
      <p:ext uri="{BB962C8B-B14F-4D97-AF65-F5344CB8AC3E}">
        <p14:creationId xmlns:p14="http://schemas.microsoft.com/office/powerpoint/2010/main" val="28375055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Issue!</a:t>
            </a:r>
            <a:endParaRPr lang="en-US" dirty="0"/>
          </a:p>
        </p:txBody>
      </p:sp>
      <p:sp>
        <p:nvSpPr>
          <p:cNvPr id="3" name="Text Placeholder 2"/>
          <p:cNvSpPr>
            <a:spLocks noGrp="1"/>
          </p:cNvSpPr>
          <p:nvPr>
            <p:ph type="subTitle" idx="1"/>
          </p:nvPr>
        </p:nvSpPr>
        <p:spPr/>
        <p:txBody>
          <a:bodyPr/>
          <a:lstStyle/>
          <a:p>
            <a:r>
              <a:rPr lang="en-US" dirty="0" smtClean="0"/>
              <a:t>We cannot use berks with the cookbook downloaded using knife</a:t>
            </a:r>
          </a:p>
          <a:p>
            <a:endParaRPr lang="en-US" dirty="0" smtClean="0"/>
          </a:p>
          <a:p>
            <a:r>
              <a:rPr lang="en-US" dirty="0" smtClean="0"/>
              <a:t>It has no </a:t>
            </a:r>
            <a:r>
              <a:rPr lang="en-US" dirty="0" err="1" smtClean="0"/>
              <a:t>metadata.rb</a:t>
            </a:r>
            <a:r>
              <a:rPr lang="en-US" dirty="0" smtClean="0"/>
              <a:t>!</a:t>
            </a:r>
          </a:p>
          <a:p>
            <a:endParaRPr lang="en-US" dirty="0"/>
          </a:p>
          <a:p>
            <a:r>
              <a:rPr lang="en-US" dirty="0" smtClean="0"/>
              <a:t>Stove </a:t>
            </a:r>
            <a:r>
              <a:rPr lang="en-US" dirty="0"/>
              <a:t>refuses to upload </a:t>
            </a:r>
            <a:r>
              <a:rPr lang="en-US" dirty="0" err="1"/>
              <a:t>metadata.rb</a:t>
            </a:r>
            <a:r>
              <a:rPr lang="en-US" dirty="0"/>
              <a:t> because it's vulnerable to fairly serious abuse</a:t>
            </a:r>
          </a:p>
          <a:p>
            <a:endParaRPr lang="en-US" dirty="0"/>
          </a:p>
        </p:txBody>
      </p:sp>
    </p:spTree>
    <p:extLst>
      <p:ext uri="{BB962C8B-B14F-4D97-AF65-F5344CB8AC3E}">
        <p14:creationId xmlns:p14="http://schemas.microsoft.com/office/powerpoint/2010/main" val="5529339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GE: Download &amp; unpack chef-client cookbook</a:t>
            </a:r>
            <a:endParaRPr lang="en-US" dirty="0"/>
          </a:p>
        </p:txBody>
      </p:sp>
      <p:sp>
        <p:nvSpPr>
          <p:cNvPr id="2" name="Content Placeholder 1"/>
          <p:cNvSpPr>
            <a:spLocks noGrp="1"/>
          </p:cNvSpPr>
          <p:nvPr>
            <p:ph sz="quarter" idx="10"/>
          </p:nvPr>
        </p:nvSpPr>
        <p:spPr>
          <a:xfrm>
            <a:off x="609914" y="1348277"/>
            <a:ext cx="14934855" cy="4592378"/>
          </a:xfrm>
        </p:spPr>
        <p:txBody>
          <a:bodyPr>
            <a:normAutofit/>
          </a:bodyPr>
          <a:lstStyle/>
          <a:p>
            <a:r>
              <a:rPr lang="en-US" sz="2800" dirty="0">
                <a:latin typeface="Courier New"/>
                <a:cs typeface="Courier New"/>
              </a:rPr>
              <a:t>$ </a:t>
            </a:r>
            <a:r>
              <a:rPr lang="en-US" sz="2800" dirty="0" smtClean="0">
                <a:latin typeface="Courier New"/>
                <a:cs typeface="Courier New"/>
              </a:rPr>
              <a:t>cd ~/chef-repo</a:t>
            </a:r>
          </a:p>
          <a:p>
            <a:r>
              <a:rPr lang="en-US" sz="2800" dirty="0" smtClean="0">
                <a:latin typeface="Courier New"/>
                <a:cs typeface="Courier New"/>
              </a:rPr>
              <a:t>$ </a:t>
            </a:r>
            <a:r>
              <a:rPr lang="en-US" sz="2800" dirty="0" err="1">
                <a:latin typeface="Courier New"/>
                <a:cs typeface="Courier New"/>
              </a:rPr>
              <a:t>wget</a:t>
            </a:r>
            <a:r>
              <a:rPr lang="en-US" sz="2800" dirty="0">
                <a:latin typeface="Courier New"/>
                <a:cs typeface="Courier New"/>
              </a:rPr>
              <a:t> https://</a:t>
            </a:r>
            <a:r>
              <a:rPr lang="en-US" sz="2800" dirty="0" err="1">
                <a:latin typeface="Courier New"/>
                <a:cs typeface="Courier New"/>
              </a:rPr>
              <a:t>github.com</a:t>
            </a:r>
            <a:r>
              <a:rPr lang="en-US" sz="2800" dirty="0">
                <a:latin typeface="Courier New"/>
                <a:cs typeface="Courier New"/>
              </a:rPr>
              <a:t>/</a:t>
            </a:r>
            <a:r>
              <a:rPr lang="en-US" sz="2800" dirty="0" err="1">
                <a:latin typeface="Courier New"/>
                <a:cs typeface="Courier New"/>
              </a:rPr>
              <a:t>opscode</a:t>
            </a:r>
            <a:r>
              <a:rPr lang="en-US" sz="2800" dirty="0">
                <a:latin typeface="Courier New"/>
                <a:cs typeface="Courier New"/>
              </a:rPr>
              <a:t>-cookbooks/chef-client/archive/</a:t>
            </a:r>
            <a:r>
              <a:rPr lang="en-US" sz="2800" dirty="0" err="1" smtClean="0">
                <a:latin typeface="Courier New"/>
                <a:cs typeface="Courier New"/>
              </a:rPr>
              <a:t>master.zip</a:t>
            </a:r>
            <a:endParaRPr lang="en-US" sz="2800" dirty="0" smtClean="0">
              <a:latin typeface="Courier New"/>
              <a:cs typeface="Courier New"/>
            </a:endParaRPr>
          </a:p>
          <a:p>
            <a:r>
              <a:rPr lang="en-US" sz="2800" dirty="0" smtClean="0">
                <a:latin typeface="Courier New"/>
                <a:cs typeface="Courier New"/>
              </a:rPr>
              <a:t>$ </a:t>
            </a:r>
            <a:r>
              <a:rPr lang="en-US" sz="2800" dirty="0">
                <a:latin typeface="Courier New"/>
                <a:cs typeface="Courier New"/>
              </a:rPr>
              <a:t>unzip </a:t>
            </a:r>
            <a:r>
              <a:rPr lang="en-US" sz="2800" dirty="0" err="1">
                <a:latin typeface="Courier New"/>
                <a:cs typeface="Courier New"/>
              </a:rPr>
              <a:t>master.zip</a:t>
            </a:r>
            <a:r>
              <a:rPr lang="en-US" sz="2800" dirty="0">
                <a:latin typeface="Courier New"/>
                <a:cs typeface="Courier New"/>
              </a:rPr>
              <a:t> -d </a:t>
            </a:r>
            <a:r>
              <a:rPr lang="en-US" sz="2800" dirty="0" smtClean="0">
                <a:latin typeface="Courier New"/>
                <a:cs typeface="Courier New"/>
              </a:rPr>
              <a:t>cookbooks</a:t>
            </a:r>
          </a:p>
          <a:p>
            <a:r>
              <a:rPr lang="en-US" sz="2800" dirty="0">
                <a:latin typeface="Courier New"/>
                <a:cs typeface="Courier New"/>
              </a:rPr>
              <a:t>$ mv cookbooks/chef-client-master/ cookbooks/chef-client/</a:t>
            </a:r>
          </a:p>
        </p:txBody>
      </p:sp>
      <p:sp>
        <p:nvSpPr>
          <p:cNvPr id="3" name="Content Placeholder 2"/>
          <p:cNvSpPr>
            <a:spLocks noGrp="1"/>
          </p:cNvSpPr>
          <p:nvPr>
            <p:ph sz="quarter" idx="12"/>
          </p:nvPr>
        </p:nvSpPr>
        <p:spPr>
          <a:xfrm>
            <a:off x="609912" y="6570246"/>
            <a:ext cx="15288913" cy="1838031"/>
          </a:xfrm>
        </p:spPr>
        <p:txBody>
          <a:bodyPr/>
          <a:lstStyle/>
          <a:p>
            <a:r>
              <a:rPr lang="en-US" dirty="0" smtClean="0"/>
              <a:t>Or manually create fil</a:t>
            </a:r>
            <a:r>
              <a:rPr lang="en-US" dirty="0"/>
              <a:t>e from here </a:t>
            </a:r>
            <a:endParaRPr lang="en-US" dirty="0" smtClean="0"/>
          </a:p>
          <a:p>
            <a:r>
              <a:rPr lang="en-US" sz="3600" dirty="0" smtClean="0">
                <a:hlinkClick r:id="rId3"/>
              </a:rPr>
              <a:t>https</a:t>
            </a:r>
            <a:r>
              <a:rPr lang="en-US" sz="3600" dirty="0">
                <a:hlinkClick r:id="rId3"/>
              </a:rPr>
              <a:t>://github.com/chef-cookbooks/chef-client/blob/master/</a:t>
            </a:r>
            <a:r>
              <a:rPr lang="en-US" sz="3600" dirty="0" smtClean="0">
                <a:hlinkClick r:id="rId3"/>
              </a:rPr>
              <a:t>metadata.rb</a:t>
            </a:r>
            <a:r>
              <a:rPr lang="en-US" sz="3600" dirty="0" smtClean="0"/>
              <a:t> </a:t>
            </a:r>
            <a:endParaRPr lang="en-US" sz="3600" dirty="0"/>
          </a:p>
        </p:txBody>
      </p:sp>
    </p:spTree>
    <p:extLst>
      <p:ext uri="{BB962C8B-B14F-4D97-AF65-F5344CB8AC3E}">
        <p14:creationId xmlns:p14="http://schemas.microsoft.com/office/powerpoint/2010/main" val="401296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p:txBody>
          <a:bodyPr/>
          <a:lstStyle/>
          <a:p>
            <a:r>
              <a:rPr lang="en-US" smtClean="0"/>
              <a:t>Lesson Objectives</a:t>
            </a:r>
            <a:endParaRPr lang="en-US" dirty="0"/>
          </a:p>
        </p:txBody>
      </p:sp>
      <p:sp>
        <p:nvSpPr>
          <p:cNvPr id="25602" name="Rectangle 2"/>
          <p:cNvSpPr>
            <a:spLocks noGrp="1" noChangeArrowheads="1"/>
          </p:cNvSpPr>
          <p:nvPr>
            <p:ph type="body" sz="quarter" idx="10"/>
          </p:nvPr>
        </p:nvSpPr>
        <p:spPr>
          <a:xfrm>
            <a:off x="609600" y="1259818"/>
            <a:ext cx="14935200" cy="7274583"/>
          </a:xfrm>
        </p:spPr>
        <p:txBody>
          <a:bodyPr/>
          <a:lstStyle/>
          <a:p>
            <a:r>
              <a:rPr lang="en-US" sz="4800" dirty="0"/>
              <a:t>After completing the </a:t>
            </a:r>
            <a:r>
              <a:rPr lang="en-US" sz="4800" dirty="0" smtClean="0"/>
              <a:t>module, </a:t>
            </a:r>
            <a:r>
              <a:rPr lang="en-US" sz="4800" dirty="0"/>
              <a:t>you will be able to</a:t>
            </a:r>
          </a:p>
          <a:p>
            <a:pPr marL="880526" lvl="1" indent="-571500">
              <a:buFont typeface="Wingdings" charset="2"/>
              <a:buChar char="Ø"/>
            </a:pPr>
            <a:r>
              <a:rPr lang="en-US" sz="4300" dirty="0"/>
              <a:t>Find, preview and download cookbooks from the Chef Supermarket</a:t>
            </a:r>
          </a:p>
          <a:p>
            <a:pPr marL="880526" lvl="1" indent="-571500">
              <a:buFont typeface="Wingdings" charset="2"/>
              <a:buChar char="Ø"/>
            </a:pPr>
            <a:r>
              <a:rPr lang="en-US" sz="4300" dirty="0"/>
              <a:t>Use knife to work with the Chef Supermarket site API</a:t>
            </a:r>
          </a:p>
          <a:p>
            <a:pPr marL="880526" lvl="1" indent="-571500">
              <a:buFont typeface="Wingdings" charset="2"/>
              <a:buChar char="Ø"/>
            </a:pPr>
            <a:r>
              <a:rPr lang="en-US" sz="4300" dirty="0"/>
              <a:t>Override community cookbook defaults using wrapper cookbooks</a:t>
            </a:r>
          </a:p>
          <a:p>
            <a:pPr marL="880526" lvl="1" indent="-571500">
              <a:buFont typeface="Wingdings" charset="2"/>
              <a:buChar char="Ø"/>
            </a:pPr>
            <a:r>
              <a:rPr lang="en-US" sz="4300" dirty="0"/>
              <a:t>Upload community cookbooks to Chef </a:t>
            </a:r>
            <a:r>
              <a:rPr lang="en-US" sz="4300" dirty="0" smtClean="0"/>
              <a:t>Server</a:t>
            </a:r>
          </a:p>
          <a:p>
            <a:pPr marL="880526" lvl="1" indent="-571500">
              <a:buFont typeface="Wingdings" charset="2"/>
              <a:buChar char="Ø"/>
            </a:pPr>
            <a:r>
              <a:rPr lang="en-US" sz="4300" dirty="0" smtClean="0"/>
              <a:t>Run chef-client as a service/task</a:t>
            </a:r>
            <a:endParaRPr lang="en-US" sz="4300" dirty="0"/>
          </a:p>
        </p:txBody>
      </p:sp>
    </p:spTree>
    <p:extLst>
      <p:ext uri="{BB962C8B-B14F-4D97-AF65-F5344CB8AC3E}">
        <p14:creationId xmlns:p14="http://schemas.microsoft.com/office/powerpoint/2010/main" val="344090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67000"/>
            <a:ext cx="14423693" cy="5498051"/>
          </a:xfrm>
        </p:spPr>
        <p:txBody>
          <a:bodyPr>
            <a:normAutofit lnSpcReduction="10000"/>
          </a:bodyPr>
          <a:lstStyle/>
          <a:p>
            <a:r>
              <a:rPr lang="en-US" sz="3700" dirty="0"/>
              <a:t>source 'https://</a:t>
            </a:r>
            <a:r>
              <a:rPr lang="en-US" sz="3700" dirty="0" err="1"/>
              <a:t>supermarket.chef.io</a:t>
            </a:r>
            <a:r>
              <a:rPr lang="en-US" sz="3700" dirty="0"/>
              <a:t>'</a:t>
            </a:r>
          </a:p>
          <a:p>
            <a:endParaRPr lang="en-US" sz="3700" dirty="0"/>
          </a:p>
          <a:p>
            <a:r>
              <a:rPr lang="en-US" sz="3700" dirty="0"/>
              <a:t>metadata</a:t>
            </a:r>
          </a:p>
          <a:p>
            <a:endParaRPr lang="en-US" sz="3700" dirty="0"/>
          </a:p>
          <a:p>
            <a:r>
              <a:rPr lang="en-US" sz="3700" dirty="0"/>
              <a:t>group :integration do</a:t>
            </a:r>
          </a:p>
          <a:p>
            <a:r>
              <a:rPr lang="en-US" sz="3700" dirty="0"/>
              <a:t>  cookbook '</a:t>
            </a:r>
            <a:r>
              <a:rPr lang="en-US" sz="3700" dirty="0" err="1"/>
              <a:t>runit</a:t>
            </a:r>
            <a:r>
              <a:rPr lang="en-US" sz="3700" dirty="0"/>
              <a:t>'</a:t>
            </a:r>
          </a:p>
          <a:p>
            <a:r>
              <a:rPr lang="en-US" sz="3700" dirty="0"/>
              <a:t>  cookbook 'apt'</a:t>
            </a:r>
          </a:p>
          <a:p>
            <a:r>
              <a:rPr lang="en-US" sz="3700" dirty="0"/>
              <a:t>  cookbook 'chef-server', '&gt;= 3.0.0'</a:t>
            </a:r>
          </a:p>
          <a:p>
            <a:r>
              <a:rPr lang="en-US" sz="3700" dirty="0"/>
              <a:t>end</a:t>
            </a:r>
          </a:p>
        </p:txBody>
      </p:sp>
      <p:sp>
        <p:nvSpPr>
          <p:cNvPr id="3" name="Title 2"/>
          <p:cNvSpPr>
            <a:spLocks noGrp="1"/>
          </p:cNvSpPr>
          <p:nvPr>
            <p:ph type="title"/>
          </p:nvPr>
        </p:nvSpPr>
        <p:spPr/>
        <p:txBody>
          <a:bodyPr/>
          <a:lstStyle/>
          <a:p>
            <a:r>
              <a:rPr lang="en-US" dirty="0" smtClean="0"/>
              <a:t>GE: Lets view the dependencies</a:t>
            </a:r>
            <a:endParaRPr lang="en-US" dirty="0"/>
          </a:p>
        </p:txBody>
      </p:sp>
      <p:sp>
        <p:nvSpPr>
          <p:cNvPr id="4" name="Content Placeholder 3"/>
          <p:cNvSpPr>
            <a:spLocks noGrp="1"/>
          </p:cNvSpPr>
          <p:nvPr>
            <p:ph type="body" sz="quarter" idx="11"/>
          </p:nvPr>
        </p:nvSpPr>
        <p:spPr>
          <a:xfrm>
            <a:off x="1121104" y="1337149"/>
            <a:ext cx="14422528" cy="1075851"/>
          </a:xfrm>
        </p:spPr>
        <p:txBody>
          <a:bodyPr>
            <a:normAutofit fontScale="92500" lnSpcReduction="10000"/>
          </a:bodyPr>
          <a:lstStyle/>
          <a:p>
            <a:r>
              <a:rPr lang="en-US" dirty="0"/>
              <a:t>$ cd cookbooks/chef-client</a:t>
            </a:r>
          </a:p>
          <a:p>
            <a:r>
              <a:rPr lang="en-US" dirty="0" smtClean="0"/>
              <a:t>$ cat </a:t>
            </a:r>
            <a:r>
              <a:rPr lang="en-US" dirty="0" err="1" smtClean="0"/>
              <a:t>Berksfile</a:t>
            </a:r>
            <a:endParaRPr lang="en-US" dirty="0"/>
          </a:p>
        </p:txBody>
      </p:sp>
    </p:spTree>
    <p:extLst>
      <p:ext uri="{BB962C8B-B14F-4D97-AF65-F5344CB8AC3E}">
        <p14:creationId xmlns:p14="http://schemas.microsoft.com/office/powerpoint/2010/main" val="1917943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Autofit/>
          </a:bodyPr>
          <a:lstStyle/>
          <a:p>
            <a:r>
              <a:rPr lang="en-US" sz="1600" dirty="0"/>
              <a:t>Resolving cookbook dependencies...</a:t>
            </a:r>
          </a:p>
          <a:p>
            <a:r>
              <a:rPr lang="en-US" sz="1600" dirty="0"/>
              <a:t>Fetching 'chef-client' from source at .</a:t>
            </a:r>
          </a:p>
          <a:p>
            <a:r>
              <a:rPr lang="en-US" sz="1600" dirty="0"/>
              <a:t>Fetching cookbook index from https://</a:t>
            </a:r>
            <a:r>
              <a:rPr lang="en-US" sz="1600" dirty="0" err="1"/>
              <a:t>supermarket.chef.io</a:t>
            </a:r>
            <a:r>
              <a:rPr lang="en-US" sz="1600" dirty="0"/>
              <a:t>...</a:t>
            </a:r>
          </a:p>
          <a:p>
            <a:r>
              <a:rPr lang="en-US" sz="1600" dirty="0"/>
              <a:t>Installing apt (2.9.2) from https://</a:t>
            </a:r>
            <a:r>
              <a:rPr lang="en-US" sz="1600" dirty="0" err="1"/>
              <a:t>supermarket.chef.io</a:t>
            </a:r>
            <a:r>
              <a:rPr lang="en-US" sz="1600" dirty="0"/>
              <a:t> ([</a:t>
            </a:r>
            <a:r>
              <a:rPr lang="en-US" sz="1600" dirty="0" err="1"/>
              <a:t>opscode</a:t>
            </a:r>
            <a:r>
              <a:rPr lang="en-US" sz="1600" dirty="0"/>
              <a:t>] https://supermarket.chef.io:443/</a:t>
            </a:r>
            <a:r>
              <a:rPr lang="en-US" sz="1600" dirty="0" err="1"/>
              <a:t>api</a:t>
            </a:r>
            <a:r>
              <a:rPr lang="en-US" sz="1600" dirty="0"/>
              <a:t>/v1)</a:t>
            </a:r>
          </a:p>
          <a:p>
            <a:r>
              <a:rPr lang="en-US" sz="1600" dirty="0"/>
              <a:t>Installing apt-chef (0.2.0) from https://</a:t>
            </a:r>
            <a:r>
              <a:rPr lang="en-US" sz="1600" dirty="0" err="1"/>
              <a:t>supermarket.chef.io</a:t>
            </a:r>
            <a:r>
              <a:rPr lang="en-US" sz="1600" dirty="0"/>
              <a:t> ([</a:t>
            </a:r>
            <a:r>
              <a:rPr lang="en-US" sz="1600" dirty="0" err="1"/>
              <a:t>opscode</a:t>
            </a:r>
            <a:r>
              <a:rPr lang="en-US" sz="1600" dirty="0"/>
              <a:t>] https://supermarket.chef.io:443/</a:t>
            </a:r>
            <a:r>
              <a:rPr lang="en-US" sz="1600" dirty="0" err="1"/>
              <a:t>api</a:t>
            </a:r>
            <a:r>
              <a:rPr lang="en-US" sz="1600" dirty="0"/>
              <a:t>/v1)</a:t>
            </a:r>
          </a:p>
          <a:p>
            <a:r>
              <a:rPr lang="en-US" sz="1600" dirty="0"/>
              <a:t>Installing chef-ingredient (0.13.1) from https://</a:t>
            </a:r>
            <a:r>
              <a:rPr lang="en-US" sz="1600" dirty="0" err="1"/>
              <a:t>supermarket.chef.io</a:t>
            </a:r>
            <a:r>
              <a:rPr lang="en-US" sz="1600" dirty="0"/>
              <a:t> ([</a:t>
            </a:r>
            <a:r>
              <a:rPr lang="en-US" sz="1600" dirty="0" err="1"/>
              <a:t>opscode</a:t>
            </a:r>
            <a:r>
              <a:rPr lang="en-US" sz="1600" dirty="0"/>
              <a:t>] https://supermarket.chef.io:443/</a:t>
            </a:r>
            <a:r>
              <a:rPr lang="en-US" sz="1600" dirty="0" err="1"/>
              <a:t>api</a:t>
            </a:r>
            <a:r>
              <a:rPr lang="en-US" sz="1600" dirty="0"/>
              <a:t>/v1)</a:t>
            </a:r>
          </a:p>
          <a:p>
            <a:r>
              <a:rPr lang="en-US" sz="1600" dirty="0"/>
              <a:t>Using chef-client (4.3.1) from source at .</a:t>
            </a:r>
          </a:p>
          <a:p>
            <a:r>
              <a:rPr lang="en-US" sz="1600" dirty="0"/>
              <a:t>Installing chef-server (4.1.0) from https://</a:t>
            </a:r>
            <a:r>
              <a:rPr lang="en-US" sz="1600" dirty="0" err="1"/>
              <a:t>supermarket.chef.io</a:t>
            </a:r>
            <a:r>
              <a:rPr lang="en-US" sz="1600" dirty="0"/>
              <a:t> ([</a:t>
            </a:r>
            <a:r>
              <a:rPr lang="en-US" sz="1600" dirty="0" err="1"/>
              <a:t>opscode</a:t>
            </a:r>
            <a:r>
              <a:rPr lang="en-US" sz="1600" dirty="0"/>
              <a:t>] https://supermarket.chef.io:443/</a:t>
            </a:r>
            <a:r>
              <a:rPr lang="en-US" sz="1600" dirty="0" err="1"/>
              <a:t>api</a:t>
            </a:r>
            <a:r>
              <a:rPr lang="en-US" sz="1600" dirty="0"/>
              <a:t>/v1)</a:t>
            </a:r>
          </a:p>
          <a:p>
            <a:r>
              <a:rPr lang="en-US" sz="1600" dirty="0"/>
              <a:t>Using </a:t>
            </a:r>
            <a:r>
              <a:rPr lang="en-US" sz="1600" dirty="0" err="1"/>
              <a:t>chef_handler</a:t>
            </a:r>
            <a:r>
              <a:rPr lang="en-US" sz="1600" dirty="0"/>
              <a:t> (1.2.0)</a:t>
            </a:r>
          </a:p>
          <a:p>
            <a:r>
              <a:rPr lang="en-US" sz="1600" dirty="0"/>
              <a:t>Using </a:t>
            </a:r>
            <a:r>
              <a:rPr lang="en-US" sz="1600" dirty="0" err="1"/>
              <a:t>logrotate</a:t>
            </a:r>
            <a:r>
              <a:rPr lang="en-US" sz="1600" dirty="0"/>
              <a:t> (1.9.2)</a:t>
            </a:r>
          </a:p>
          <a:p>
            <a:r>
              <a:rPr lang="en-US" sz="1600" dirty="0"/>
              <a:t>Installing </a:t>
            </a:r>
            <a:r>
              <a:rPr lang="en-US" sz="1600" dirty="0" err="1"/>
              <a:t>cron</a:t>
            </a:r>
            <a:r>
              <a:rPr lang="en-US" sz="1600" dirty="0"/>
              <a:t> (1.7.0) from https://</a:t>
            </a:r>
            <a:r>
              <a:rPr lang="en-US" sz="1600" dirty="0" err="1"/>
              <a:t>supermarket.chef.io</a:t>
            </a:r>
            <a:r>
              <a:rPr lang="en-US" sz="1600" dirty="0"/>
              <a:t> ([</a:t>
            </a:r>
            <a:r>
              <a:rPr lang="en-US" sz="1600" dirty="0" err="1"/>
              <a:t>opscode</a:t>
            </a:r>
            <a:r>
              <a:rPr lang="en-US" sz="1600" dirty="0"/>
              <a:t>] https://supermarket.chef.io:443/</a:t>
            </a:r>
            <a:r>
              <a:rPr lang="en-US" sz="1600" dirty="0" err="1"/>
              <a:t>api</a:t>
            </a:r>
            <a:r>
              <a:rPr lang="en-US" sz="1600" dirty="0"/>
              <a:t>/v1)</a:t>
            </a:r>
          </a:p>
          <a:p>
            <a:r>
              <a:rPr lang="en-US" sz="1600" dirty="0"/>
              <a:t>Using </a:t>
            </a:r>
            <a:r>
              <a:rPr lang="en-US" sz="1600" dirty="0" err="1"/>
              <a:t>packagecloud</a:t>
            </a:r>
            <a:r>
              <a:rPr lang="en-US" sz="1600" dirty="0"/>
              <a:t> (0.1.0)</a:t>
            </a:r>
          </a:p>
          <a:p>
            <a:r>
              <a:rPr lang="en-US" sz="1600" dirty="0"/>
              <a:t>Using </a:t>
            </a:r>
            <a:r>
              <a:rPr lang="en-US" sz="1600" dirty="0" err="1"/>
              <a:t>runit</a:t>
            </a:r>
            <a:r>
              <a:rPr lang="en-US" sz="1600" dirty="0"/>
              <a:t> (1.7.4)</a:t>
            </a:r>
          </a:p>
          <a:p>
            <a:r>
              <a:rPr lang="en-US" sz="1600" dirty="0"/>
              <a:t>Installing windows (1.38.2) from https://</a:t>
            </a:r>
            <a:r>
              <a:rPr lang="en-US" sz="1600" dirty="0" err="1"/>
              <a:t>supermarket.chef.io</a:t>
            </a:r>
            <a:r>
              <a:rPr lang="en-US" sz="1600" dirty="0"/>
              <a:t> ([</a:t>
            </a:r>
            <a:r>
              <a:rPr lang="en-US" sz="1600" dirty="0" err="1"/>
              <a:t>opscode</a:t>
            </a:r>
            <a:r>
              <a:rPr lang="en-US" sz="1600" dirty="0"/>
              <a:t>] https://supermarket.chef.io:443/</a:t>
            </a:r>
            <a:r>
              <a:rPr lang="en-US" sz="1600" dirty="0" err="1"/>
              <a:t>api</a:t>
            </a:r>
            <a:r>
              <a:rPr lang="en-US" sz="1600" dirty="0"/>
              <a:t>/v1)</a:t>
            </a:r>
          </a:p>
          <a:p>
            <a:r>
              <a:rPr lang="en-US" sz="1600" dirty="0"/>
              <a:t>Installing yum (3.8.2) from https://</a:t>
            </a:r>
            <a:r>
              <a:rPr lang="en-US" sz="1600" dirty="0" err="1"/>
              <a:t>supermarket.chef.io</a:t>
            </a:r>
            <a:r>
              <a:rPr lang="en-US" sz="1600" dirty="0"/>
              <a:t> ([</a:t>
            </a:r>
            <a:r>
              <a:rPr lang="en-US" sz="1600" dirty="0" err="1"/>
              <a:t>opscode</a:t>
            </a:r>
            <a:r>
              <a:rPr lang="en-US" sz="1600" dirty="0"/>
              <a:t>] https://supermarket.chef.io:443/</a:t>
            </a:r>
            <a:r>
              <a:rPr lang="en-US" sz="1600" dirty="0" err="1"/>
              <a:t>api</a:t>
            </a:r>
            <a:r>
              <a:rPr lang="en-US" sz="1600" dirty="0"/>
              <a:t>/v1)</a:t>
            </a:r>
          </a:p>
          <a:p>
            <a:r>
              <a:rPr lang="en-US" sz="1600" dirty="0"/>
              <a:t>Installing yum-chef (0.2.1) from https://</a:t>
            </a:r>
            <a:r>
              <a:rPr lang="en-US" sz="1600" dirty="0" err="1"/>
              <a:t>supermarket.chef.io</a:t>
            </a:r>
            <a:r>
              <a:rPr lang="en-US" sz="1600" dirty="0"/>
              <a:t> ([</a:t>
            </a:r>
            <a:r>
              <a:rPr lang="en-US" sz="1600" dirty="0" err="1"/>
              <a:t>opscode</a:t>
            </a:r>
            <a:r>
              <a:rPr lang="en-US" sz="1600" dirty="0"/>
              <a:t>] https://supermarket.chef.io:443/</a:t>
            </a:r>
            <a:r>
              <a:rPr lang="en-US" sz="1600" dirty="0" err="1"/>
              <a:t>api</a:t>
            </a:r>
            <a:r>
              <a:rPr lang="en-US" sz="1600" dirty="0"/>
              <a:t>/v1)</a:t>
            </a:r>
          </a:p>
        </p:txBody>
      </p:sp>
      <p:sp>
        <p:nvSpPr>
          <p:cNvPr id="3" name="Title 2"/>
          <p:cNvSpPr>
            <a:spLocks noGrp="1"/>
          </p:cNvSpPr>
          <p:nvPr>
            <p:ph type="title"/>
          </p:nvPr>
        </p:nvSpPr>
        <p:spPr/>
        <p:txBody>
          <a:bodyPr/>
          <a:lstStyle/>
          <a:p>
            <a:r>
              <a:rPr lang="en-US" dirty="0" smtClean="0"/>
              <a:t>GE: Install the Dependencies</a:t>
            </a:r>
            <a:endParaRPr lang="en-US" dirty="0"/>
          </a:p>
        </p:txBody>
      </p:sp>
      <p:sp>
        <p:nvSpPr>
          <p:cNvPr id="4" name="Content Placeholder 3"/>
          <p:cNvSpPr>
            <a:spLocks noGrp="1"/>
          </p:cNvSpPr>
          <p:nvPr>
            <p:ph type="body" sz="quarter" idx="11"/>
          </p:nvPr>
        </p:nvSpPr>
        <p:spPr/>
        <p:txBody>
          <a:bodyPr>
            <a:normAutofit/>
          </a:bodyPr>
          <a:lstStyle/>
          <a:p>
            <a:r>
              <a:rPr lang="en-US" dirty="0"/>
              <a:t>$ berks install</a:t>
            </a:r>
          </a:p>
        </p:txBody>
      </p:sp>
    </p:spTree>
    <p:extLst>
      <p:ext uri="{BB962C8B-B14F-4D97-AF65-F5344CB8AC3E}">
        <p14:creationId xmlns:p14="http://schemas.microsoft.com/office/powerpoint/2010/main" val="21404323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55000" lnSpcReduction="20000"/>
          </a:bodyPr>
          <a:lstStyle/>
          <a:p>
            <a:r>
              <a:rPr lang="fr-FR" sz="3700" dirty="0"/>
              <a:t>DEPENDENCIES</a:t>
            </a:r>
          </a:p>
          <a:p>
            <a:r>
              <a:rPr lang="fr-FR" sz="3700" dirty="0"/>
              <a:t>  </a:t>
            </a:r>
            <a:r>
              <a:rPr lang="fr-FR" sz="3700" dirty="0" err="1"/>
              <a:t>apt</a:t>
            </a:r>
            <a:endParaRPr lang="fr-FR" sz="3700" dirty="0"/>
          </a:p>
          <a:p>
            <a:r>
              <a:rPr lang="fr-FR" sz="3700" dirty="0"/>
              <a:t>  chef-client</a:t>
            </a:r>
          </a:p>
          <a:p>
            <a:r>
              <a:rPr lang="fr-FR" sz="3700" dirty="0"/>
              <a:t>    </a:t>
            </a:r>
            <a:r>
              <a:rPr lang="fr-FR" sz="3700" dirty="0" err="1"/>
              <a:t>path</a:t>
            </a:r>
            <a:r>
              <a:rPr lang="fr-FR" sz="3700" dirty="0"/>
              <a:t>: .</a:t>
            </a:r>
          </a:p>
          <a:p>
            <a:r>
              <a:rPr lang="fr-FR" sz="3700" dirty="0"/>
              <a:t>    </a:t>
            </a:r>
            <a:r>
              <a:rPr lang="fr-FR" sz="3700" dirty="0" err="1"/>
              <a:t>metadata</a:t>
            </a:r>
            <a:r>
              <a:rPr lang="fr-FR" sz="3700" dirty="0"/>
              <a:t>: </a:t>
            </a:r>
            <a:r>
              <a:rPr lang="fr-FR" sz="3700" dirty="0" err="1"/>
              <a:t>true</a:t>
            </a:r>
            <a:endParaRPr lang="fr-FR" sz="3700" dirty="0"/>
          </a:p>
          <a:p>
            <a:r>
              <a:rPr lang="fr-FR" sz="3700" dirty="0"/>
              <a:t>  chef-server (&gt;= 3.0.0)</a:t>
            </a:r>
          </a:p>
          <a:p>
            <a:r>
              <a:rPr lang="fr-FR" sz="3700" dirty="0"/>
              <a:t>  </a:t>
            </a:r>
            <a:r>
              <a:rPr lang="fr-FR" sz="3700" dirty="0" err="1"/>
              <a:t>runit</a:t>
            </a:r>
            <a:endParaRPr lang="fr-FR" sz="3700" dirty="0"/>
          </a:p>
          <a:p>
            <a:endParaRPr lang="fr-FR" sz="3700" dirty="0"/>
          </a:p>
          <a:p>
            <a:r>
              <a:rPr lang="fr-FR" sz="3700" dirty="0"/>
              <a:t>GRAPH</a:t>
            </a:r>
          </a:p>
          <a:p>
            <a:r>
              <a:rPr lang="fr-FR" sz="3700" dirty="0"/>
              <a:t>  </a:t>
            </a:r>
            <a:r>
              <a:rPr lang="fr-FR" sz="3700" dirty="0" err="1"/>
              <a:t>apt</a:t>
            </a:r>
            <a:r>
              <a:rPr lang="fr-FR" sz="3700" dirty="0"/>
              <a:t> (2.9.2)</a:t>
            </a:r>
          </a:p>
          <a:p>
            <a:r>
              <a:rPr lang="fr-FR" sz="3700" dirty="0"/>
              <a:t>  </a:t>
            </a:r>
            <a:r>
              <a:rPr lang="fr-FR" sz="3700" dirty="0" err="1"/>
              <a:t>apt</a:t>
            </a:r>
            <a:r>
              <a:rPr lang="fr-FR" sz="3700" dirty="0"/>
              <a:t>-chef (0.2.0)</a:t>
            </a:r>
          </a:p>
          <a:p>
            <a:r>
              <a:rPr lang="fr-FR" sz="3700" dirty="0"/>
              <a:t>    </a:t>
            </a:r>
            <a:r>
              <a:rPr lang="fr-FR" sz="3700" dirty="0" err="1"/>
              <a:t>apt</a:t>
            </a:r>
            <a:r>
              <a:rPr lang="fr-FR" sz="3700" dirty="0"/>
              <a:t> (&gt;= 0.0.0)</a:t>
            </a:r>
          </a:p>
          <a:p>
            <a:r>
              <a:rPr lang="fr-FR" sz="3700" dirty="0"/>
              <a:t>  chef-client (4.3.1)</a:t>
            </a:r>
          </a:p>
          <a:p>
            <a:r>
              <a:rPr lang="fr-FR" sz="3700" dirty="0"/>
              <a:t>    </a:t>
            </a:r>
            <a:r>
              <a:rPr lang="fr-FR" sz="3700" dirty="0" err="1"/>
              <a:t>cron</a:t>
            </a:r>
            <a:r>
              <a:rPr lang="fr-FR" sz="3700" dirty="0"/>
              <a:t> (&gt;= 1.2.0)</a:t>
            </a:r>
          </a:p>
          <a:p>
            <a:r>
              <a:rPr lang="fr-FR" sz="3700" dirty="0"/>
              <a:t>    </a:t>
            </a:r>
            <a:r>
              <a:rPr lang="fr-FR" sz="3700" dirty="0" err="1"/>
              <a:t>logrotate</a:t>
            </a:r>
            <a:r>
              <a:rPr lang="fr-FR" sz="3700" dirty="0"/>
              <a:t> (&gt;= 1.2.0)</a:t>
            </a:r>
          </a:p>
          <a:p>
            <a:r>
              <a:rPr lang="fr-FR" sz="3700" dirty="0" smtClean="0"/>
              <a:t>.</a:t>
            </a:r>
            <a:r>
              <a:rPr lang="fr-FR" sz="3700" dirty="0"/>
              <a:t>..</a:t>
            </a:r>
            <a:endParaRPr lang="en-US" sz="3700" dirty="0"/>
          </a:p>
        </p:txBody>
      </p:sp>
      <p:sp>
        <p:nvSpPr>
          <p:cNvPr id="3" name="Title 2"/>
          <p:cNvSpPr>
            <a:spLocks noGrp="1"/>
          </p:cNvSpPr>
          <p:nvPr>
            <p:ph type="title"/>
          </p:nvPr>
        </p:nvSpPr>
        <p:spPr/>
        <p:txBody>
          <a:bodyPr/>
          <a:lstStyle/>
          <a:p>
            <a:r>
              <a:rPr lang="en-US" dirty="0" err="1" smtClean="0"/>
              <a:t>Whats</a:t>
            </a:r>
            <a:r>
              <a:rPr lang="en-US" dirty="0" smtClean="0"/>
              <a:t> in the </a:t>
            </a:r>
            <a:r>
              <a:rPr lang="en-US" dirty="0" err="1" smtClean="0"/>
              <a:t>Berksfile.lock</a:t>
            </a:r>
            <a:r>
              <a:rPr lang="en-US" dirty="0" smtClean="0"/>
              <a:t>?</a:t>
            </a:r>
            <a:endParaRPr lang="en-US" dirty="0"/>
          </a:p>
        </p:txBody>
      </p:sp>
      <p:sp>
        <p:nvSpPr>
          <p:cNvPr id="4" name="Conten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Tree>
    <p:extLst>
      <p:ext uri="{BB962C8B-B14F-4D97-AF65-F5344CB8AC3E}">
        <p14:creationId xmlns:p14="http://schemas.microsoft.com/office/powerpoint/2010/main" val="19669124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en-US" sz="2400" dirty="0" err="1"/>
              <a:t>drwxr</a:t>
            </a:r>
            <a:r>
              <a:rPr lang="en-US" sz="2400" dirty="0"/>
              <a:t>-</a:t>
            </a:r>
            <a:r>
              <a:rPr lang="en-US" sz="2400" dirty="0" err="1"/>
              <a:t>xr</a:t>
            </a:r>
            <a:r>
              <a:rPr lang="en-US" sz="2400" dirty="0"/>
              <a:t>-x  12 YOU staff  408  2 Dec 15:46 chef_handler-1.1.6</a:t>
            </a:r>
          </a:p>
          <a:p>
            <a:r>
              <a:rPr lang="en-US" sz="2400" dirty="0" err="1"/>
              <a:t>drwxr</a:t>
            </a:r>
            <a:r>
              <a:rPr lang="en-US" sz="2400" dirty="0"/>
              <a:t>-</a:t>
            </a:r>
            <a:r>
              <a:rPr lang="en-US" sz="2400" dirty="0" err="1"/>
              <a:t>xr</a:t>
            </a:r>
            <a:r>
              <a:rPr lang="en-US" sz="2400" dirty="0"/>
              <a:t>-x  12 YOU staff  408  2 Dec 15:46 cron-1.6.1</a:t>
            </a:r>
          </a:p>
          <a:p>
            <a:r>
              <a:rPr lang="en-US" sz="2400" dirty="0" err="1"/>
              <a:t>drwxr</a:t>
            </a:r>
            <a:r>
              <a:rPr lang="en-US" sz="2400" dirty="0"/>
              <a:t>-</a:t>
            </a:r>
            <a:r>
              <a:rPr lang="en-US" sz="2400" dirty="0" err="1"/>
              <a:t>xr</a:t>
            </a:r>
            <a:r>
              <a:rPr lang="en-US" sz="2400" dirty="0"/>
              <a:t>-x  21 YOU staff  714  2 Dec 15:46 logrotate-1.8.0</a:t>
            </a:r>
          </a:p>
          <a:p>
            <a:r>
              <a:rPr lang="en-US" sz="2400" dirty="0" err="1"/>
              <a:t>drwxr</a:t>
            </a:r>
            <a:r>
              <a:rPr lang="en-US" sz="2400" dirty="0"/>
              <a:t>-</a:t>
            </a:r>
            <a:r>
              <a:rPr lang="en-US" sz="2400" dirty="0" err="1"/>
              <a:t>xr</a:t>
            </a:r>
            <a:r>
              <a:rPr lang="en-US" sz="2400" dirty="0"/>
              <a:t>-x  15 YOU staff  510  2 Dec 15:46 windows-1.36.6</a:t>
            </a:r>
          </a:p>
          <a:p>
            <a:r>
              <a:rPr lang="en-US" sz="2400" dirty="0" err="1"/>
              <a:t>drwxr</a:t>
            </a:r>
            <a:r>
              <a:rPr lang="en-US" sz="2400" dirty="0"/>
              <a:t>-</a:t>
            </a:r>
            <a:r>
              <a:rPr lang="en-US" sz="2400" dirty="0" err="1"/>
              <a:t>xr</a:t>
            </a:r>
            <a:r>
              <a:rPr lang="en-US" sz="2400" dirty="0"/>
              <a:t>-x   9 YOU staff  306 28 Nov 15:22 build-essential-2.1.3</a:t>
            </a:r>
          </a:p>
          <a:p>
            <a:r>
              <a:rPr lang="en-US" sz="2400" dirty="0" err="1"/>
              <a:t>drwxr</a:t>
            </a:r>
            <a:r>
              <a:rPr lang="en-US" sz="2400" dirty="0"/>
              <a:t>-</a:t>
            </a:r>
            <a:r>
              <a:rPr lang="en-US" sz="2400" dirty="0" err="1"/>
              <a:t>xr</a:t>
            </a:r>
            <a:r>
              <a:rPr lang="en-US" sz="2400" dirty="0"/>
              <a:t>-x  25 YOU staff  850  6 Nov 16:27 build-essential-2.1.2</a:t>
            </a:r>
          </a:p>
          <a:p>
            <a:r>
              <a:rPr lang="en-US" sz="2400" dirty="0" err="1"/>
              <a:t>drwxr</a:t>
            </a:r>
            <a:r>
              <a:rPr lang="en-US" sz="2400" dirty="0"/>
              <a:t>-</a:t>
            </a:r>
            <a:r>
              <a:rPr lang="en-US" sz="2400" dirty="0" err="1"/>
              <a:t>xr</a:t>
            </a:r>
            <a:r>
              <a:rPr lang="en-US" sz="2400" dirty="0"/>
              <a:t>-x  11 YOU staff  374  6 Nov 16:27 cpu-0.2.0</a:t>
            </a:r>
          </a:p>
          <a:p>
            <a:endParaRPr lang="en-US" sz="2400" dirty="0"/>
          </a:p>
        </p:txBody>
      </p:sp>
      <p:sp>
        <p:nvSpPr>
          <p:cNvPr id="3" name="Title 2"/>
          <p:cNvSpPr>
            <a:spLocks noGrp="1"/>
          </p:cNvSpPr>
          <p:nvPr>
            <p:ph type="title"/>
          </p:nvPr>
        </p:nvSpPr>
        <p:spPr/>
        <p:txBody>
          <a:bodyPr/>
          <a:lstStyle/>
          <a:p>
            <a:r>
              <a:rPr lang="en-US" dirty="0" smtClean="0"/>
              <a:t>View the </a:t>
            </a:r>
            <a:r>
              <a:rPr lang="en-US" dirty="0" err="1" smtClean="0"/>
              <a:t>Berkshelf</a:t>
            </a:r>
            <a:r>
              <a:rPr lang="en-US" dirty="0" smtClean="0"/>
              <a:t> in your home directory </a:t>
            </a:r>
            <a:endParaRPr lang="en-US" dirty="0"/>
          </a:p>
        </p:txBody>
      </p:sp>
      <p:sp>
        <p:nvSpPr>
          <p:cNvPr id="4" name="Content Placeholder 3"/>
          <p:cNvSpPr>
            <a:spLocks noGrp="1"/>
          </p:cNvSpPr>
          <p:nvPr>
            <p:ph type="body" sz="quarter" idx="11"/>
          </p:nvPr>
        </p:nvSpPr>
        <p:spPr/>
        <p:txBody>
          <a:bodyPr>
            <a:normAutofit/>
          </a:bodyPr>
          <a:lstStyle/>
          <a:p>
            <a:r>
              <a:rPr lang="en-US" dirty="0" smtClean="0"/>
              <a:t>$ </a:t>
            </a:r>
            <a:r>
              <a:rPr lang="en-US" dirty="0" err="1" smtClean="0"/>
              <a:t>ls</a:t>
            </a:r>
            <a:r>
              <a:rPr lang="en-US" dirty="0" smtClean="0"/>
              <a:t> -</a:t>
            </a:r>
            <a:r>
              <a:rPr lang="en-US" dirty="0" err="1" smtClean="0"/>
              <a:t>lt</a:t>
            </a:r>
            <a:r>
              <a:rPr lang="en-US" dirty="0" smtClean="0"/>
              <a:t> ~/.</a:t>
            </a:r>
            <a:r>
              <a:rPr lang="en-US" dirty="0" err="1" smtClean="0"/>
              <a:t>berkshelf</a:t>
            </a:r>
            <a:r>
              <a:rPr lang="en-US" dirty="0" smtClean="0"/>
              <a:t>/cookbooks/</a:t>
            </a:r>
            <a:endParaRPr lang="en-US" dirty="0"/>
          </a:p>
        </p:txBody>
      </p:sp>
    </p:spTree>
    <p:extLst>
      <p:ext uri="{BB962C8B-B14F-4D97-AF65-F5344CB8AC3E}">
        <p14:creationId xmlns:p14="http://schemas.microsoft.com/office/powerpoint/2010/main" val="40605622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Autofit/>
          </a:bodyPr>
          <a:lstStyle/>
          <a:p>
            <a:r>
              <a:rPr lang="en-US" sz="2000" dirty="0"/>
              <a:t>Uploaded apt (2.9.2) to: 'https://api.chef.io:443/organizations</a:t>
            </a:r>
            <a:r>
              <a:rPr lang="en-US" sz="2000" dirty="0" smtClean="0"/>
              <a:t>/ORG'</a:t>
            </a:r>
            <a:endParaRPr lang="en-US" sz="2000" dirty="0"/>
          </a:p>
          <a:p>
            <a:r>
              <a:rPr lang="en-US" sz="2000" dirty="0"/>
              <a:t>Uploaded apt-chef (0.2.2) to: 'https://api.chef.io:443/organizations</a:t>
            </a:r>
            <a:r>
              <a:rPr lang="en-US" sz="2000" dirty="0" smtClean="0"/>
              <a:t>/ORG'</a:t>
            </a:r>
            <a:endParaRPr lang="en-US" sz="2000" dirty="0"/>
          </a:p>
          <a:p>
            <a:r>
              <a:rPr lang="en-US" sz="2000" dirty="0"/>
              <a:t>Uploaded chef-client (4.3.2) to: 'https://api.chef.io:443/organizations</a:t>
            </a:r>
            <a:r>
              <a:rPr lang="en-US" sz="2000" dirty="0" smtClean="0"/>
              <a:t>/ORG'</a:t>
            </a:r>
            <a:endParaRPr lang="en-US" sz="2000" dirty="0"/>
          </a:p>
          <a:p>
            <a:r>
              <a:rPr lang="en-US" sz="2000" dirty="0"/>
              <a:t>Uploaded chef-ingredient (0.11.3) to: 'https://api.chef.io:443/organizations</a:t>
            </a:r>
            <a:r>
              <a:rPr lang="en-US" sz="2000" dirty="0" smtClean="0"/>
              <a:t>/ORG'</a:t>
            </a:r>
            <a:endParaRPr lang="en-US" sz="2000" dirty="0"/>
          </a:p>
          <a:p>
            <a:r>
              <a:rPr lang="en-US" sz="2000" dirty="0"/>
              <a:t>Uploaded chef-server (4.1.0) to: 'https://api.chef.io:443/organizations</a:t>
            </a:r>
            <a:r>
              <a:rPr lang="en-US" sz="2000" dirty="0" smtClean="0"/>
              <a:t>/ORG'</a:t>
            </a:r>
            <a:endParaRPr lang="en-US" sz="2000" dirty="0"/>
          </a:p>
          <a:p>
            <a:r>
              <a:rPr lang="en-US" sz="2000" dirty="0"/>
              <a:t>Uploaded </a:t>
            </a:r>
            <a:r>
              <a:rPr lang="en-US" sz="2000" dirty="0" err="1"/>
              <a:t>chef_handler</a:t>
            </a:r>
            <a:r>
              <a:rPr lang="en-US" sz="2000" dirty="0"/>
              <a:t> (1.2.0) to: 'https://api.chef.io:443/organizations</a:t>
            </a:r>
            <a:r>
              <a:rPr lang="en-US" sz="2000" dirty="0" smtClean="0"/>
              <a:t>/ORG'</a:t>
            </a:r>
            <a:endParaRPr lang="en-US" sz="2000" dirty="0"/>
          </a:p>
          <a:p>
            <a:r>
              <a:rPr lang="en-US" sz="2000" dirty="0"/>
              <a:t>Uploaded </a:t>
            </a:r>
            <a:r>
              <a:rPr lang="en-US" sz="2000" dirty="0" err="1"/>
              <a:t>cron</a:t>
            </a:r>
            <a:r>
              <a:rPr lang="en-US" sz="2000" dirty="0"/>
              <a:t> (1.7.3) to: 'https://api.chef.io:443/organizations</a:t>
            </a:r>
            <a:r>
              <a:rPr lang="en-US" sz="2000" dirty="0" smtClean="0"/>
              <a:t>/ORG'</a:t>
            </a:r>
            <a:endParaRPr lang="en-US" sz="2000" dirty="0"/>
          </a:p>
          <a:p>
            <a:r>
              <a:rPr lang="en-US" sz="2000" dirty="0"/>
              <a:t>Uploaded </a:t>
            </a:r>
            <a:r>
              <a:rPr lang="en-US" sz="2000" dirty="0" err="1"/>
              <a:t>logrotate</a:t>
            </a:r>
            <a:r>
              <a:rPr lang="en-US" sz="2000" dirty="0"/>
              <a:t> (1.9.2) to: 'https://api.chef.io:443/organizations</a:t>
            </a:r>
            <a:r>
              <a:rPr lang="en-US" sz="2000" dirty="0" smtClean="0"/>
              <a:t>/ORG'</a:t>
            </a:r>
            <a:endParaRPr lang="en-US" sz="2000" dirty="0"/>
          </a:p>
          <a:p>
            <a:r>
              <a:rPr lang="en-US" sz="2000" dirty="0"/>
              <a:t>Uploaded </a:t>
            </a:r>
            <a:r>
              <a:rPr lang="en-US" sz="2000" dirty="0" err="1"/>
              <a:t>packagecloud</a:t>
            </a:r>
            <a:r>
              <a:rPr lang="en-US" sz="2000" dirty="0"/>
              <a:t> (0.1.1) to: 'https://api.chef.io:443/organizations</a:t>
            </a:r>
            <a:r>
              <a:rPr lang="en-US" sz="2000" dirty="0" smtClean="0"/>
              <a:t>/ORG'</a:t>
            </a:r>
            <a:endParaRPr lang="en-US" sz="2000" dirty="0"/>
          </a:p>
          <a:p>
            <a:r>
              <a:rPr lang="en-US" sz="2000" dirty="0"/>
              <a:t>Uploaded </a:t>
            </a:r>
            <a:r>
              <a:rPr lang="en-US" sz="2000" dirty="0" err="1"/>
              <a:t>runit</a:t>
            </a:r>
            <a:r>
              <a:rPr lang="en-US" sz="2000" dirty="0"/>
              <a:t> (1.7.6) to: 'https://api.chef.io:443/organizations</a:t>
            </a:r>
            <a:r>
              <a:rPr lang="en-US" sz="2000" dirty="0" smtClean="0"/>
              <a:t>/ORG'</a:t>
            </a:r>
            <a:endParaRPr lang="en-US" sz="2000" dirty="0"/>
          </a:p>
          <a:p>
            <a:r>
              <a:rPr lang="en-US" sz="2000" dirty="0"/>
              <a:t>Uploaded windows (1.39.0) to: 'https://api.chef.io:443/organizations</a:t>
            </a:r>
            <a:r>
              <a:rPr lang="en-US" sz="2000" dirty="0" smtClean="0"/>
              <a:t>/ORG'</a:t>
            </a:r>
            <a:endParaRPr lang="en-US" sz="2000" dirty="0"/>
          </a:p>
          <a:p>
            <a:r>
              <a:rPr lang="en-US" sz="2000" dirty="0"/>
              <a:t>Uploaded yum (3.8.2) to: 'https://api.chef.io:443/organizations</a:t>
            </a:r>
            <a:r>
              <a:rPr lang="en-US" sz="2000" dirty="0" smtClean="0"/>
              <a:t>/ORG'</a:t>
            </a:r>
            <a:endParaRPr lang="en-US" sz="2000" dirty="0"/>
          </a:p>
          <a:p>
            <a:r>
              <a:rPr lang="en-US" sz="2000" dirty="0"/>
              <a:t>Uploaded yum-chef (0.2.2) to: 'https://api.chef.io:443/organizations</a:t>
            </a:r>
            <a:r>
              <a:rPr lang="en-US" sz="2000" dirty="0" smtClean="0"/>
              <a:t>/ORG'</a:t>
            </a:r>
            <a:endParaRPr lang="en-US" sz="2000" dirty="0"/>
          </a:p>
        </p:txBody>
      </p:sp>
      <p:sp>
        <p:nvSpPr>
          <p:cNvPr id="3" name="Title 2"/>
          <p:cNvSpPr>
            <a:spLocks noGrp="1"/>
          </p:cNvSpPr>
          <p:nvPr>
            <p:ph type="title"/>
          </p:nvPr>
        </p:nvSpPr>
        <p:spPr/>
        <p:txBody>
          <a:bodyPr/>
          <a:lstStyle/>
          <a:p>
            <a:r>
              <a:rPr lang="en-US" dirty="0" smtClean="0"/>
              <a:t>Upload cookbooks to Chef Server</a:t>
            </a:r>
            <a:endParaRPr lang="en-US" dirty="0"/>
          </a:p>
        </p:txBody>
      </p:sp>
      <p:sp>
        <p:nvSpPr>
          <p:cNvPr id="4" name="Content Placeholder 3"/>
          <p:cNvSpPr>
            <a:spLocks noGrp="1"/>
          </p:cNvSpPr>
          <p:nvPr>
            <p:ph type="body" sz="quarter" idx="11"/>
          </p:nvPr>
        </p:nvSpPr>
        <p:spPr/>
        <p:txBody>
          <a:bodyPr>
            <a:normAutofit/>
          </a:bodyPr>
          <a:lstStyle/>
          <a:p>
            <a:r>
              <a:rPr lang="en-US" dirty="0" smtClean="0"/>
              <a:t>$ berks upload</a:t>
            </a:r>
            <a:endParaRPr lang="en-US" dirty="0"/>
          </a:p>
        </p:txBody>
      </p:sp>
    </p:spTree>
    <p:extLst>
      <p:ext uri="{BB962C8B-B14F-4D97-AF65-F5344CB8AC3E}">
        <p14:creationId xmlns:p14="http://schemas.microsoft.com/office/powerpoint/2010/main" val="21613423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en-US" dirty="0"/>
              <a:t>apache         0.3.0</a:t>
            </a:r>
          </a:p>
          <a:p>
            <a:r>
              <a:rPr lang="en-US" dirty="0"/>
              <a:t>apt            2.9.2</a:t>
            </a:r>
          </a:p>
          <a:p>
            <a:r>
              <a:rPr lang="en-US" dirty="0"/>
              <a:t>apt-chef       0.2.0</a:t>
            </a:r>
          </a:p>
          <a:p>
            <a:r>
              <a:rPr lang="en-US" dirty="0"/>
              <a:t>chef-client    4.3.1</a:t>
            </a:r>
          </a:p>
          <a:p>
            <a:r>
              <a:rPr lang="en-US" dirty="0" err="1"/>
              <a:t>chef_handler</a:t>
            </a:r>
            <a:r>
              <a:rPr lang="en-US" dirty="0"/>
              <a:t>   1.2.0</a:t>
            </a:r>
          </a:p>
          <a:p>
            <a:r>
              <a:rPr lang="en-US" dirty="0" err="1"/>
              <a:t>cron</a:t>
            </a:r>
            <a:r>
              <a:rPr lang="en-US" dirty="0"/>
              <a:t>           1.7.0</a:t>
            </a:r>
          </a:p>
          <a:p>
            <a:r>
              <a:rPr lang="en-US" dirty="0" err="1"/>
              <a:t>haproxy</a:t>
            </a:r>
            <a:r>
              <a:rPr lang="en-US" dirty="0"/>
              <a:t>        0.2.0</a:t>
            </a:r>
          </a:p>
          <a:p>
            <a:r>
              <a:rPr lang="en-US" dirty="0" err="1"/>
              <a:t>logrotate</a:t>
            </a:r>
            <a:r>
              <a:rPr lang="en-US" dirty="0"/>
              <a:t>      1.9.2</a:t>
            </a:r>
          </a:p>
          <a:p>
            <a:r>
              <a:rPr lang="en-US" dirty="0"/>
              <a:t>starter        1.0.0</a:t>
            </a:r>
          </a:p>
          <a:p>
            <a:r>
              <a:rPr lang="en-US" dirty="0"/>
              <a:t>windows        1.38.2</a:t>
            </a:r>
          </a:p>
          <a:p>
            <a:r>
              <a:rPr lang="en-US" dirty="0"/>
              <a:t>workstation    </a:t>
            </a:r>
            <a:r>
              <a:rPr lang="en-US" dirty="0" smtClean="0"/>
              <a:t>0.2.1</a:t>
            </a:r>
          </a:p>
          <a:p>
            <a:r>
              <a:rPr lang="en-US" dirty="0" smtClean="0"/>
              <a:t>...</a:t>
            </a:r>
            <a:endParaRPr lang="en-US" dirty="0"/>
          </a:p>
        </p:txBody>
      </p:sp>
      <p:sp>
        <p:nvSpPr>
          <p:cNvPr id="3" name="Title 2"/>
          <p:cNvSpPr>
            <a:spLocks noGrp="1"/>
          </p:cNvSpPr>
          <p:nvPr>
            <p:ph type="title"/>
          </p:nvPr>
        </p:nvSpPr>
        <p:spPr/>
        <p:txBody>
          <a:bodyPr/>
          <a:lstStyle/>
          <a:p>
            <a:r>
              <a:rPr lang="en-US" dirty="0" smtClean="0"/>
              <a:t>View cookbooks on Chef Server</a:t>
            </a:r>
            <a:endParaRPr lang="en-US" dirty="0"/>
          </a:p>
        </p:txBody>
      </p:sp>
      <p:sp>
        <p:nvSpPr>
          <p:cNvPr id="4" name="Content Placeholder 3"/>
          <p:cNvSpPr>
            <a:spLocks noGrp="1"/>
          </p:cNvSpPr>
          <p:nvPr>
            <p:ph type="body" sz="quarter" idx="11"/>
          </p:nvPr>
        </p:nvSpPr>
        <p:spPr/>
        <p:txBody>
          <a:bodyPr/>
          <a:lstStyle/>
          <a:p>
            <a:r>
              <a:rPr lang="en-US" dirty="0" smtClean="0"/>
              <a:t>$ knife cookbook list</a:t>
            </a:r>
            <a:endParaRPr lang="en-US" dirty="0"/>
          </a:p>
        </p:txBody>
      </p:sp>
    </p:spTree>
    <p:extLst>
      <p:ext uri="{BB962C8B-B14F-4D97-AF65-F5344CB8AC3E}">
        <p14:creationId xmlns:p14="http://schemas.microsoft.com/office/powerpoint/2010/main" val="249920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1" y="2496327"/>
            <a:ext cx="11831137" cy="852712"/>
          </a:xfrm>
        </p:spPr>
        <p:txBody>
          <a:bodyPr>
            <a:normAutofit fontScale="90000"/>
          </a:bodyPr>
          <a:lstStyle/>
          <a:p>
            <a:r>
              <a:rPr lang="en-US" dirty="0" smtClean="0"/>
              <a:t>Introducing chef-client cookbook</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Download chef-client cookbook &amp; upload to Chef Server</a:t>
            </a:r>
          </a:p>
          <a:p>
            <a:pPr marL="342900" indent="-342900">
              <a:buFont typeface="Wingdings" charset="2"/>
              <a:buChar char="q"/>
            </a:pPr>
            <a:r>
              <a:rPr lang="en-US" dirty="0" smtClean="0"/>
              <a:t>Configure each of our nodes to run chef-client as a service</a:t>
            </a:r>
          </a:p>
        </p:txBody>
      </p:sp>
      <p:sp>
        <p:nvSpPr>
          <p:cNvPr id="4" name="Content Placeholder 3"/>
          <p:cNvSpPr>
            <a:spLocks noGrp="1"/>
          </p:cNvSpPr>
          <p:nvPr>
            <p:ph sz="quarter" idx="11"/>
          </p:nvPr>
        </p:nvSpPr>
        <p:spPr>
          <a:xfrm>
            <a:off x="3017560" y="3462898"/>
            <a:ext cx="12222439" cy="1528233"/>
          </a:xfrm>
        </p:spPr>
        <p:txBody>
          <a:bodyPr>
            <a:normAutofit fontScale="92500" lnSpcReduction="10000"/>
          </a:bodyPr>
          <a:lstStyle/>
          <a:p>
            <a:r>
              <a:rPr lang="en-US" dirty="0"/>
              <a:t>We will use the chef-client community cookbook to configured chef-client on </a:t>
            </a:r>
            <a:r>
              <a:rPr lang="en-US" dirty="0" smtClean="0"/>
              <a:t>each </a:t>
            </a:r>
            <a:r>
              <a:rPr lang="en-US" dirty="0"/>
              <a:t>of our nodes to run </a:t>
            </a:r>
            <a:r>
              <a:rPr lang="en-US" dirty="0" smtClean="0"/>
              <a:t>periodically</a:t>
            </a:r>
            <a:endParaRPr lang="en-US" dirty="0"/>
          </a:p>
        </p:txBody>
      </p:sp>
    </p:spTree>
    <p:extLst>
      <p:ext uri="{BB962C8B-B14F-4D97-AF65-F5344CB8AC3E}">
        <p14:creationId xmlns:p14="http://schemas.microsoft.com/office/powerpoint/2010/main" val="41495655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normAutofit fontScale="90000"/>
          </a:bodyPr>
          <a:lstStyle/>
          <a:p>
            <a:r>
              <a:rPr lang="en-US" dirty="0" smtClean="0"/>
              <a:t>chef-client as a service</a:t>
            </a:r>
            <a:endParaRPr lang="en-US" dirty="0"/>
          </a:p>
        </p:txBody>
      </p:sp>
      <p:sp>
        <p:nvSpPr>
          <p:cNvPr id="8" name="Subtitle 7"/>
          <p:cNvSpPr>
            <a:spLocks noGrp="1"/>
          </p:cNvSpPr>
          <p:nvPr>
            <p:ph type="subTitle" idx="1"/>
          </p:nvPr>
        </p:nvSpPr>
        <p:spPr/>
        <p:txBody>
          <a:bodyPr/>
          <a:lstStyle/>
          <a:p>
            <a:r>
              <a:rPr lang="en-US" dirty="0" smtClean="0"/>
              <a:t>We will add the chef-client default recipe to the roles for each node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59416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 Add the recipe to the file </a:t>
            </a:r>
            <a:r>
              <a:rPr lang="en-US" dirty="0" err="1"/>
              <a:t>web.rb</a:t>
            </a:r>
            <a:r>
              <a:rPr lang="en-US" dirty="0"/>
              <a:t> </a:t>
            </a:r>
            <a:br>
              <a:rPr lang="en-US" dirty="0"/>
            </a:br>
            <a:endParaRPr lang="en-US" dirty="0"/>
          </a:p>
        </p:txBody>
      </p:sp>
      <p:sp>
        <p:nvSpPr>
          <p:cNvPr id="3" name="Content Placeholder 2"/>
          <p:cNvSpPr>
            <a:spLocks noGrp="1"/>
          </p:cNvSpPr>
          <p:nvPr>
            <p:ph sz="quarter" idx="10"/>
          </p:nvPr>
        </p:nvSpPr>
        <p:spPr/>
        <p:txBody>
          <a:bodyPr>
            <a:normAutofit/>
          </a:bodyPr>
          <a:lstStyle/>
          <a:p>
            <a:r>
              <a:rPr lang="en-US" sz="3200" dirty="0" smtClean="0">
                <a:latin typeface="Courier New" panose="02070309020205020404" pitchFamily="49" charset="0"/>
                <a:cs typeface="Courier New" panose="02070309020205020404" pitchFamily="49" charset="0"/>
              </a:rPr>
              <a:t>name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web</a:t>
            </a:r>
            <a:r>
              <a:rPr lang="uk-UA" sz="3200" dirty="0" smtClean="0">
                <a:latin typeface="Courier New" panose="02070309020205020404" pitchFamily="49" charset="0"/>
                <a:cs typeface="Courier New" panose="02070309020205020404" pitchFamily="49" charset="0"/>
              </a:rPr>
              <a:t>'</a:t>
            </a:r>
            <a:endParaRPr lang="en-US" sz="3200" dirty="0" smtClean="0">
              <a:latin typeface="Courier New" panose="02070309020205020404" pitchFamily="49" charset="0"/>
              <a:cs typeface="Courier New" panose="02070309020205020404" pitchFamily="49" charset="0"/>
            </a:endParaRPr>
          </a:p>
          <a:p>
            <a:r>
              <a:rPr lang="en-US" sz="3200" dirty="0" smtClean="0">
                <a:latin typeface="Courier New" panose="02070309020205020404" pitchFamily="49" charset="0"/>
                <a:cs typeface="Courier New" panose="02070309020205020404" pitchFamily="49" charset="0"/>
              </a:rPr>
              <a:t>description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Web Server</a:t>
            </a:r>
            <a:r>
              <a:rPr lang="uk-UA" sz="3200" dirty="0" smtClean="0">
                <a:latin typeface="Courier New" panose="02070309020205020404" pitchFamily="49" charset="0"/>
                <a:cs typeface="Courier New" panose="02070309020205020404" pitchFamily="49" charset="0"/>
              </a:rPr>
              <a:t>'</a:t>
            </a:r>
            <a:endParaRPr lang="en-US" sz="3200" dirty="0" smtClean="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 'recipe[chef-client]', 'recipe[apache]'</a:t>
            </a:r>
          </a:p>
          <a:p>
            <a:r>
              <a:rPr lang="en-US" sz="3200" dirty="0" err="1" smtClean="0">
                <a:latin typeface="Courier New" panose="02070309020205020404" pitchFamily="49" charset="0"/>
                <a:cs typeface="Courier New" panose="02070309020205020404" pitchFamily="49" charset="0"/>
              </a:rPr>
              <a:t>default_attributes</a:t>
            </a:r>
            <a:r>
              <a:rPr lang="en-US" sz="3200" dirty="0">
                <a:latin typeface="Courier New" panose="02070309020205020404" pitchFamily="49" charset="0"/>
                <a:cs typeface="Courier New" panose="02070309020205020404" pitchFamily="49" charset="0"/>
              </a:rPr>
              <a:t>({</a:t>
            </a:r>
          </a:p>
          <a:p>
            <a:r>
              <a:rPr lang="de-DE" sz="3200" dirty="0">
                <a:latin typeface="Courier New" panose="02070309020205020404" pitchFamily="49" charset="0"/>
                <a:cs typeface="Courier New" panose="02070309020205020404" pitchFamily="49" charset="0"/>
              </a:rPr>
              <a:t>  "</a:t>
            </a:r>
            <a:r>
              <a:rPr lang="de-DE" sz="3200" dirty="0" err="1">
                <a:latin typeface="Courier New" panose="02070309020205020404" pitchFamily="49" charset="0"/>
                <a:cs typeface="Courier New" panose="02070309020205020404" pitchFamily="49" charset="0"/>
              </a:rPr>
              <a:t>apache</a:t>
            </a:r>
            <a:r>
              <a:rPr lang="de-DE" sz="3200" dirty="0">
                <a:latin typeface="Courier New" panose="02070309020205020404" pitchFamily="49" charset="0"/>
                <a:cs typeface="Courier New" panose="02070309020205020404" pitchFamily="49" charset="0"/>
              </a:rPr>
              <a:t>" =&gt; </a:t>
            </a:r>
            <a:r>
              <a:rPr lang="de-DE" sz="3200" dirty="0" smtClean="0">
                <a:latin typeface="Courier New" panose="02070309020205020404" pitchFamily="49" charset="0"/>
                <a:cs typeface="Courier New" panose="02070309020205020404" pitchFamily="49" charset="0"/>
              </a:rPr>
              <a:t>{</a:t>
            </a:r>
            <a:endParaRPr lang="tr-TR" sz="3200" dirty="0">
              <a:latin typeface="Courier New" panose="02070309020205020404" pitchFamily="49" charset="0"/>
              <a:cs typeface="Courier New" panose="02070309020205020404" pitchFamily="49" charset="0"/>
            </a:endParaRPr>
          </a:p>
          <a:p>
            <a:r>
              <a:rPr lang="tr-TR" sz="3200" dirty="0">
                <a:latin typeface="Courier New" panose="02070309020205020404" pitchFamily="49" charset="0"/>
                <a:cs typeface="Courier New" panose="02070309020205020404" pitchFamily="49" charset="0"/>
              </a:rPr>
              <a:t>        </a:t>
            </a:r>
            <a:r>
              <a:rPr lang="tr-TR" sz="3200" dirty="0" smtClean="0">
                <a:latin typeface="Courier New" panose="02070309020205020404" pitchFamily="49" charset="0"/>
                <a:cs typeface="Courier New" panose="02070309020205020404" pitchFamily="49" charset="0"/>
              </a:rPr>
              <a:t>"port" </a:t>
            </a:r>
            <a:r>
              <a:rPr lang="tr-TR" sz="3200" dirty="0">
                <a:latin typeface="Courier New" panose="02070309020205020404" pitchFamily="49" charset="0"/>
                <a:cs typeface="Courier New" panose="02070309020205020404" pitchFamily="49" charset="0"/>
              </a:rPr>
              <a:t>=&gt; </a:t>
            </a:r>
            <a:r>
              <a:rPr lang="tr-TR" sz="3200" dirty="0" smtClean="0">
                <a:latin typeface="Courier New" panose="02070309020205020404" pitchFamily="49" charset="0"/>
                <a:cs typeface="Courier New" panose="02070309020205020404" pitchFamily="49" charset="0"/>
              </a:rPr>
              <a:t>8181</a:t>
            </a:r>
            <a:endParaRPr lang="tr-TR" sz="3200" dirty="0">
              <a:latin typeface="Courier New" panose="02070309020205020404" pitchFamily="49" charset="0"/>
              <a:cs typeface="Courier New" panose="02070309020205020404" pitchFamily="49" charset="0"/>
            </a:endParaRPr>
          </a:p>
          <a:p>
            <a:r>
              <a:rPr lang="tr-TR" sz="3200" dirty="0">
                <a:latin typeface="Courier New" panose="02070309020205020404" pitchFamily="49" charset="0"/>
                <a:cs typeface="Courier New" panose="02070309020205020404" pitchFamily="49" charset="0"/>
              </a:rPr>
              <a:t>      }</a:t>
            </a:r>
          </a:p>
          <a:p>
            <a:r>
              <a:rPr lang="tr-TR" sz="3200" dirty="0" smtClean="0">
                <a:latin typeface="Courier New" panose="02070309020205020404" pitchFamily="49" charset="0"/>
                <a:cs typeface="Courier New" panose="02070309020205020404" pitchFamily="49" charset="0"/>
              </a:rPr>
              <a:t>}</a:t>
            </a:r>
            <a:r>
              <a:rPr lang="tr-TR" sz="3200" dirty="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11" name="Content Placeholder 10"/>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~/chef-repo/roles</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web.rb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3301999"/>
            <a:ext cx="14404273" cy="600365"/>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80276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Add the recipe to the file </a:t>
            </a:r>
            <a:r>
              <a:rPr lang="en-US" dirty="0" err="1" smtClean="0"/>
              <a:t>proxy.rb</a:t>
            </a:r>
            <a:endParaRPr lang="en-US" dirty="0"/>
          </a:p>
        </p:txBody>
      </p:sp>
      <p:sp>
        <p:nvSpPr>
          <p:cNvPr id="3" name="Content Placeholder 2"/>
          <p:cNvSpPr>
            <a:spLocks noGrp="1"/>
          </p:cNvSpPr>
          <p:nvPr>
            <p:ph sz="quarter" idx="10"/>
          </p:nvPr>
        </p:nvSpPr>
        <p:spPr/>
        <p:txBody>
          <a:bodyPr>
            <a:normAutofit/>
          </a:bodyPr>
          <a:lstStyle/>
          <a:p>
            <a:r>
              <a:rPr lang="en-US" sz="3200" dirty="0">
                <a:latin typeface="Courier New" panose="02070309020205020404" pitchFamily="49" charset="0"/>
                <a:cs typeface="Courier New" panose="02070309020205020404" pitchFamily="49" charset="0"/>
              </a:rPr>
              <a:t>name </a:t>
            </a:r>
            <a:r>
              <a:rPr lang="uk-UA" sz="3200" dirty="0" smtClean="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loadbalancer</a:t>
            </a:r>
            <a:r>
              <a:rPr lang="uk-UA"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description </a:t>
            </a:r>
            <a:r>
              <a:rPr lang="uk-UA" sz="3200" dirty="0" smtClean="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loadbalancer</a:t>
            </a:r>
            <a:r>
              <a:rPr lang="uk-UA"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 'recipe[chef-client]</a:t>
            </a:r>
            <a:r>
              <a:rPr lang="en-US" sz="3200" dirty="0" smtClean="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recipe[</a:t>
            </a:r>
            <a:r>
              <a:rPr lang="en-US" sz="3200" dirty="0" err="1" smtClean="0">
                <a:latin typeface="Courier New" panose="02070309020205020404" pitchFamily="49" charset="0"/>
                <a:cs typeface="Courier New" panose="02070309020205020404" pitchFamily="49" charset="0"/>
              </a:rPr>
              <a:t>haproxy</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default_attributes</a:t>
            </a:r>
            <a:r>
              <a:rPr lang="en-US" sz="3200" dirty="0">
                <a:latin typeface="Courier New" panose="02070309020205020404" pitchFamily="49" charset="0"/>
                <a:cs typeface="Courier New" panose="02070309020205020404" pitchFamily="49" charset="0"/>
              </a:rPr>
              <a:t>({</a:t>
            </a:r>
          </a:p>
          <a:p>
            <a:r>
              <a:rPr lang="de-DE" sz="3200" dirty="0">
                <a:latin typeface="Courier New" panose="02070309020205020404" pitchFamily="49" charset="0"/>
                <a:cs typeface="Courier New" panose="02070309020205020404" pitchFamily="49" charset="0"/>
              </a:rPr>
              <a:t>  "</a:t>
            </a:r>
            <a:r>
              <a:rPr lang="de-DE" sz="3200" dirty="0" err="1">
                <a:latin typeface="Courier New" panose="02070309020205020404" pitchFamily="49" charset="0"/>
                <a:cs typeface="Courier New" panose="02070309020205020404" pitchFamily="49" charset="0"/>
              </a:rPr>
              <a:t>apache</a:t>
            </a:r>
            <a:r>
              <a:rPr lang="de-DE" sz="3200" dirty="0">
                <a:latin typeface="Courier New" panose="02070309020205020404" pitchFamily="49" charset="0"/>
                <a:cs typeface="Courier New" panose="02070309020205020404" pitchFamily="49" charset="0"/>
              </a:rPr>
              <a:t>" =&gt; {</a:t>
            </a:r>
            <a:endParaRPr lang="tr-TR" sz="3200" dirty="0">
              <a:latin typeface="Courier New" panose="02070309020205020404" pitchFamily="49" charset="0"/>
              <a:cs typeface="Courier New" panose="02070309020205020404" pitchFamily="49" charset="0"/>
            </a:endParaRPr>
          </a:p>
          <a:p>
            <a:r>
              <a:rPr lang="tr-TR" sz="3200" dirty="0">
                <a:latin typeface="Courier New" panose="02070309020205020404" pitchFamily="49" charset="0"/>
                <a:cs typeface="Courier New" panose="02070309020205020404" pitchFamily="49" charset="0"/>
              </a:rPr>
              <a:t>        "port" =&gt; 8181</a:t>
            </a:r>
          </a:p>
          <a:p>
            <a:r>
              <a:rPr lang="tr-TR" sz="3200" dirty="0">
                <a:latin typeface="Courier New" panose="02070309020205020404" pitchFamily="49" charset="0"/>
                <a:cs typeface="Courier New" panose="02070309020205020404" pitchFamily="49" charset="0"/>
              </a:rPr>
              <a:t>      }</a:t>
            </a:r>
          </a:p>
          <a:p>
            <a:r>
              <a:rPr lang="tr-TR" sz="3200" dirty="0">
                <a:latin typeface="Courier New" panose="02070309020205020404" pitchFamily="49" charset="0"/>
                <a:cs typeface="Courier New" panose="02070309020205020404" pitchFamily="49" charset="0"/>
              </a:rPr>
              <a:t>}</a:t>
            </a:r>
            <a:r>
              <a:rPr lang="tr-TR"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~/chef-repo/roles/</a:t>
            </a:r>
            <a:r>
              <a:rPr lang="en-US" dirty="0" err="1" smtClean="0">
                <a:latin typeface="Courier New" panose="02070309020205020404" pitchFamily="49" charset="0"/>
                <a:cs typeface="Courier New" panose="02070309020205020404" pitchFamily="49" charset="0"/>
              </a:rPr>
              <a:t>loadbalancer.rb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
        <p:nvSpPr>
          <p:cNvPr id="9" name="Text Placeholder 6"/>
          <p:cNvSpPr>
            <a:spLocks noGrp="1"/>
          </p:cNvSpPr>
          <p:nvPr>
            <p:ph type="body" sz="quarter" idx="13"/>
          </p:nvPr>
        </p:nvSpPr>
        <p:spPr>
          <a:xfrm>
            <a:off x="1135042" y="3301999"/>
            <a:ext cx="14404273" cy="600365"/>
          </a:xfrm>
        </p:spPr>
        <p:txBody>
          <a:bodyPr/>
          <a:lstStyle/>
          <a:p>
            <a:endParaRPr lang="en-US" dirty="0"/>
          </a:p>
        </p:txBody>
      </p:sp>
    </p:spTree>
    <p:extLst>
      <p:ext uri="{BB962C8B-B14F-4D97-AF65-F5344CB8AC3E}">
        <p14:creationId xmlns:p14="http://schemas.microsoft.com/office/powerpoint/2010/main" val="4089427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a:t>
            </a:r>
            <a:r>
              <a:rPr lang="en-US" dirty="0" smtClean="0"/>
              <a:t>wrote </a:t>
            </a:r>
            <a:r>
              <a:rPr lang="en-US" dirty="0"/>
              <a:t>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smtClean="0">
                <a:hlinkClick r:id="rId3"/>
              </a:rPr>
              <a:t>https://supermarket.chef.io</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44242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43206"/>
          </a:xfrm>
        </p:spPr>
        <p:txBody>
          <a:bodyPr/>
          <a:lstStyle/>
          <a:p>
            <a:r>
              <a:rPr lang="en-US" dirty="0">
                <a:latin typeface="Courier New" panose="02070309020205020404" pitchFamily="49" charset="0"/>
                <a:cs typeface="Courier New" panose="02070309020205020404" pitchFamily="49" charset="0"/>
              </a:rPr>
              <a:t>Updated Role web!</a:t>
            </a:r>
          </a:p>
          <a:p>
            <a:r>
              <a:rPr lang="en-US" dirty="0">
                <a:latin typeface="Courier New" panose="02070309020205020404" pitchFamily="49" charset="0"/>
                <a:cs typeface="Courier New" panose="02070309020205020404" pitchFamily="49" charset="0"/>
              </a:rPr>
              <a:t>Updated Role </a:t>
            </a:r>
            <a:r>
              <a:rPr lang="en-US" dirty="0" err="1">
                <a:latin typeface="Courier New" panose="02070309020205020404" pitchFamily="49" charset="0"/>
                <a:cs typeface="Courier New" panose="02070309020205020404" pitchFamily="49" charset="0"/>
              </a:rPr>
              <a:t>loadbalancer</a:t>
            </a:r>
            <a:r>
              <a:rPr lang="en-US"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dirty="0" smtClean="0"/>
              <a:t>GE: Upload the roles files</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a:t>
            </a:r>
            <a:r>
              <a:rPr lang="en-US" dirty="0" err="1" smtClean="0">
                <a:latin typeface="Courier New" panose="02070309020205020404" pitchFamily="49" charset="0"/>
                <a:cs typeface="Courier New" panose="02070309020205020404" pitchFamily="49" charset="0"/>
              </a:rPr>
              <a:t>web.rb</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loadbalancer.rb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73935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200" dirty="0">
                <a:latin typeface="Courier New" panose="02070309020205020404" pitchFamily="49" charset="0"/>
                <a:cs typeface="Courier New" panose="02070309020205020404" pitchFamily="49" charset="0"/>
              </a:rPr>
              <a:t>ec2-54-88-169-195.compute-1.amazonaws.com Starting Chef Client, version 12.4.4</a:t>
            </a:r>
          </a:p>
          <a:p>
            <a:r>
              <a:rPr lang="en-US" sz="2200" dirty="0">
                <a:latin typeface="Courier New" panose="02070309020205020404" pitchFamily="49" charset="0"/>
                <a:cs typeface="Courier New" panose="02070309020205020404" pitchFamily="49" charset="0"/>
              </a:rPr>
              <a:t>ec2-54-88-185-159.compute-1.amazonaws.com Starting Chef Client, version 12.4.4</a:t>
            </a:r>
          </a:p>
          <a:p>
            <a:r>
              <a:rPr lang="en-US" sz="2200" dirty="0">
                <a:latin typeface="Courier New" panose="02070309020205020404" pitchFamily="49" charset="0"/>
                <a:cs typeface="Courier New" panose="02070309020205020404" pitchFamily="49" charset="0"/>
              </a:rPr>
              <a:t>ec2-54-84-233-7.compute-1.amazonaws.com   Starting Chef Client, version 12.4.4</a:t>
            </a:r>
          </a:p>
          <a:p>
            <a:r>
              <a:rPr lang="en-US" sz="2200" dirty="0">
                <a:latin typeface="Courier New" panose="02070309020205020404" pitchFamily="49" charset="0"/>
                <a:cs typeface="Courier New" panose="02070309020205020404" pitchFamily="49" charset="0"/>
              </a:rPr>
              <a:t>ec2-54-88-185-159.compute-1.amazonaws.com resolving cookbooks for run list: ["apache", "chef-client"]</a:t>
            </a:r>
          </a:p>
          <a:p>
            <a:r>
              <a:rPr lang="en-US" sz="2200" dirty="0">
                <a:latin typeface="Courier New" panose="02070309020205020404" pitchFamily="49" charset="0"/>
                <a:cs typeface="Courier New" panose="02070309020205020404" pitchFamily="49" charset="0"/>
              </a:rPr>
              <a:t>ec2-54-88-169-195.compute-1.amazonaws.com resolving cookbooks for run list: ["</a:t>
            </a:r>
            <a:r>
              <a:rPr lang="en-US" sz="2200" dirty="0" err="1">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 "chef-client"]</a:t>
            </a:r>
          </a:p>
          <a:p>
            <a:r>
              <a:rPr lang="en-US" sz="2200" dirty="0">
                <a:latin typeface="Courier New" panose="02070309020205020404" pitchFamily="49" charset="0"/>
                <a:cs typeface="Courier New" panose="02070309020205020404" pitchFamily="49" charset="0"/>
              </a:rPr>
              <a:t>ec2-54-84-233-7.compute-1.amazonaws.com   resolving cookbooks for run list: ["apache", "chef-client"]</a:t>
            </a:r>
          </a:p>
          <a:p>
            <a:r>
              <a:rPr lang="en-US" sz="2200" dirty="0">
                <a:latin typeface="Courier New" panose="02070309020205020404" pitchFamily="49" charset="0"/>
                <a:cs typeface="Courier New" panose="02070309020205020404" pitchFamily="49" charset="0"/>
              </a:rPr>
              <a:t>ec2-54-88-185-159.compute-1.amazonaws.com Synchronizing Cookbooks:</a:t>
            </a:r>
          </a:p>
          <a:p>
            <a:r>
              <a:rPr lang="en-US" sz="2200" dirty="0">
                <a:latin typeface="Courier New" panose="02070309020205020404" pitchFamily="49" charset="0"/>
                <a:cs typeface="Courier New" panose="02070309020205020404" pitchFamily="49" charset="0"/>
              </a:rPr>
              <a:t>ec2-54-88-169-195.compute-1.amazonaws.com Synchronizing Cookbooks:</a:t>
            </a:r>
          </a:p>
          <a:p>
            <a:r>
              <a:rPr lang="en-US" sz="2200" dirty="0">
                <a:latin typeface="Courier New" panose="02070309020205020404" pitchFamily="49" charset="0"/>
                <a:cs typeface="Courier New" panose="02070309020205020404" pitchFamily="49" charset="0"/>
              </a:rPr>
              <a:t>ec2-54-84-233-7.compute-1.amazonaws.com   Synchronizing Cookbooks</a:t>
            </a:r>
            <a:r>
              <a:rPr lang="en-US" sz="2200" dirty="0" smtClean="0">
                <a:latin typeface="Courier New" panose="02070309020205020404" pitchFamily="49" charset="0"/>
                <a:cs typeface="Courier New" panose="02070309020205020404" pitchFamily="49" charset="0"/>
              </a:rPr>
              <a:t>:</a:t>
            </a:r>
            <a:endParaRPr lang="en-US" sz="2200" dirty="0">
              <a:latin typeface="Courier New" panose="02070309020205020404" pitchFamily="49" charset="0"/>
              <a:cs typeface="Courier New" panose="02070309020205020404" pitchFamily="49" charset="0"/>
            </a:endParaRPr>
          </a:p>
          <a:p>
            <a:r>
              <a:rPr lang="en-US" sz="2200" dirty="0" smtClean="0">
                <a:latin typeface="Courier New" panose="02070309020205020404" pitchFamily="49" charset="0"/>
                <a:cs typeface="Courier New" panose="02070309020205020404" pitchFamily="49" charset="0"/>
              </a:rPr>
              <a:t>...</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Converge All Nodes</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6258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70909"/>
            <a:ext cx="14423693" cy="5370642"/>
          </a:xfrm>
        </p:spPr>
        <p:txBody>
          <a:bodyPr/>
          <a:lstStyle/>
          <a:p>
            <a:r>
              <a:rPr lang="nl-NL" sz="2200" dirty="0">
                <a:latin typeface="Courier New" panose="02070309020205020404" pitchFamily="49" charset="0"/>
                <a:cs typeface="Courier New" panose="02070309020205020404" pitchFamily="49" charset="0"/>
              </a:rPr>
              <a:t>ec2-54-88-185-159.compute-1.amazonaws.com root     10369  0.0 10.1 266928 61116 ?        </a:t>
            </a:r>
            <a:r>
              <a:rPr lang="nl-NL" sz="2200" dirty="0" err="1">
                <a:latin typeface="Courier New" panose="02070309020205020404" pitchFamily="49" charset="0"/>
                <a:cs typeface="Courier New" panose="02070309020205020404" pitchFamily="49" charset="0"/>
              </a:rPr>
              <a:t>Sl</a:t>
            </a:r>
            <a:r>
              <a:rPr lang="nl-NL" sz="2200" dirty="0">
                <a:latin typeface="Courier New" panose="02070309020205020404" pitchFamily="49" charset="0"/>
                <a:cs typeface="Courier New" panose="02070309020205020404" pitchFamily="49" charset="0"/>
              </a:rPr>
              <a:t>   12:54   0:00 /</a:t>
            </a:r>
            <a:r>
              <a:rPr lang="nl-NL" sz="2200" dirty="0" err="1">
                <a:latin typeface="Courier New" panose="02070309020205020404" pitchFamily="49" charset="0"/>
                <a:cs typeface="Courier New" panose="02070309020205020404" pitchFamily="49" charset="0"/>
              </a:rPr>
              <a:t>opt</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chefdk</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embedded</a:t>
            </a:r>
            <a:r>
              <a:rPr lang="nl-NL" sz="2200" dirty="0">
                <a:latin typeface="Courier New" panose="02070309020205020404" pitchFamily="49" charset="0"/>
                <a:cs typeface="Courier New" panose="02070309020205020404" pitchFamily="49" charset="0"/>
              </a:rPr>
              <a:t>/bin/</a:t>
            </a:r>
            <a:r>
              <a:rPr lang="nl-NL" sz="2200" dirty="0" err="1">
                <a:latin typeface="Courier New" panose="02070309020205020404" pitchFamily="49" charset="0"/>
                <a:cs typeface="Courier New" panose="02070309020205020404" pitchFamily="49" charset="0"/>
              </a:rPr>
              <a:t>ruby</a:t>
            </a:r>
            <a:r>
              <a:rPr lang="nl-NL" sz="2200" dirty="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usr</a:t>
            </a:r>
            <a:r>
              <a:rPr lang="nl-NL" sz="2200" dirty="0">
                <a:latin typeface="Courier New" panose="02070309020205020404" pitchFamily="49" charset="0"/>
                <a:cs typeface="Courier New" panose="02070309020205020404" pitchFamily="49" charset="0"/>
              </a:rPr>
              <a:t>/bin/chef-</a:t>
            </a:r>
            <a:r>
              <a:rPr lang="nl-NL" sz="2200" dirty="0" err="1">
                <a:latin typeface="Courier New" panose="02070309020205020404" pitchFamily="49" charset="0"/>
                <a:cs typeface="Courier New" panose="02070309020205020404" pitchFamily="49" charset="0"/>
              </a:rPr>
              <a:t>client</a:t>
            </a:r>
            <a:r>
              <a:rPr lang="nl-NL" sz="2200" dirty="0">
                <a:latin typeface="Courier New" panose="02070309020205020404" pitchFamily="49" charset="0"/>
                <a:cs typeface="Courier New" panose="02070309020205020404" pitchFamily="49" charset="0"/>
              </a:rPr>
              <a:t> -d -c /</a:t>
            </a:r>
            <a:r>
              <a:rPr lang="nl-NL" sz="2200" dirty="0" err="1">
                <a:latin typeface="Courier New" panose="02070309020205020404" pitchFamily="49" charset="0"/>
                <a:cs typeface="Courier New" panose="02070309020205020404" pitchFamily="49" charset="0"/>
              </a:rPr>
              <a:t>etc</a:t>
            </a:r>
            <a:r>
              <a:rPr lang="nl-NL" sz="2200" dirty="0">
                <a:latin typeface="Courier New" panose="02070309020205020404" pitchFamily="49" charset="0"/>
                <a:cs typeface="Courier New" panose="02070309020205020404" pitchFamily="49" charset="0"/>
              </a:rPr>
              <a:t>/chef/</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-P /var/run/chef/</a:t>
            </a:r>
            <a:r>
              <a:rPr lang="nl-NL" sz="2200" dirty="0" err="1">
                <a:latin typeface="Courier New" panose="02070309020205020404" pitchFamily="49" charset="0"/>
                <a:cs typeface="Courier New" panose="02070309020205020404" pitchFamily="49" charset="0"/>
              </a:rPr>
              <a:t>client.pid</a:t>
            </a:r>
            <a:r>
              <a:rPr lang="nl-NL" sz="2200" dirty="0">
                <a:latin typeface="Courier New" panose="02070309020205020404" pitchFamily="49" charset="0"/>
                <a:cs typeface="Courier New" panose="02070309020205020404" pitchFamily="49" charset="0"/>
              </a:rPr>
              <a:t> -i 1800 -s </a:t>
            </a:r>
            <a:r>
              <a:rPr lang="nl-NL" sz="2200" dirty="0" smtClean="0">
                <a:latin typeface="Courier New" panose="02070309020205020404" pitchFamily="49" charset="0"/>
                <a:cs typeface="Courier New" panose="02070309020205020404" pitchFamily="49" charset="0"/>
              </a:rPr>
              <a:t>300</a:t>
            </a:r>
          </a:p>
          <a:p>
            <a:r>
              <a:rPr lang="nl-NL" sz="2200" dirty="0" smtClean="0">
                <a:latin typeface="Courier New" panose="02070309020205020404" pitchFamily="49" charset="0"/>
                <a:cs typeface="Courier New" panose="02070309020205020404" pitchFamily="49" charset="0"/>
              </a:rPr>
              <a:t>...</a:t>
            </a:r>
            <a:endParaRPr lang="nl-NL" sz="2200" dirty="0">
              <a:latin typeface="Courier New" panose="02070309020205020404" pitchFamily="49" charset="0"/>
              <a:cs typeface="Courier New" panose="02070309020205020404" pitchFamily="49" charset="0"/>
            </a:endParaRPr>
          </a:p>
          <a:p>
            <a:r>
              <a:rPr lang="nl-NL" sz="2200" dirty="0">
                <a:latin typeface="Courier New" panose="02070309020205020404" pitchFamily="49" charset="0"/>
                <a:cs typeface="Courier New" panose="02070309020205020404" pitchFamily="49" charset="0"/>
              </a:rPr>
              <a:t>ec2-54-88-169-195.compute-1.amazonaws.com root     14922  0.0 10.1 267020 61092 ?        </a:t>
            </a:r>
            <a:r>
              <a:rPr lang="nl-NL" sz="2200" dirty="0" err="1">
                <a:latin typeface="Courier New" panose="02070309020205020404" pitchFamily="49" charset="0"/>
                <a:cs typeface="Courier New" panose="02070309020205020404" pitchFamily="49" charset="0"/>
              </a:rPr>
              <a:t>Sl</a:t>
            </a:r>
            <a:r>
              <a:rPr lang="nl-NL" sz="2200" dirty="0">
                <a:latin typeface="Courier New" panose="02070309020205020404" pitchFamily="49" charset="0"/>
                <a:cs typeface="Courier New" panose="02070309020205020404" pitchFamily="49" charset="0"/>
              </a:rPr>
              <a:t>   12:54   0:00 /</a:t>
            </a:r>
            <a:r>
              <a:rPr lang="nl-NL" sz="2200" dirty="0" err="1">
                <a:latin typeface="Courier New" panose="02070309020205020404" pitchFamily="49" charset="0"/>
                <a:cs typeface="Courier New" panose="02070309020205020404" pitchFamily="49" charset="0"/>
              </a:rPr>
              <a:t>opt</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chefdk</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embedded</a:t>
            </a:r>
            <a:r>
              <a:rPr lang="nl-NL" sz="2200" dirty="0">
                <a:latin typeface="Courier New" panose="02070309020205020404" pitchFamily="49" charset="0"/>
                <a:cs typeface="Courier New" panose="02070309020205020404" pitchFamily="49" charset="0"/>
              </a:rPr>
              <a:t>/bin/</a:t>
            </a:r>
            <a:r>
              <a:rPr lang="nl-NL" sz="2200" dirty="0" err="1">
                <a:latin typeface="Courier New" panose="02070309020205020404" pitchFamily="49" charset="0"/>
                <a:cs typeface="Courier New" panose="02070309020205020404" pitchFamily="49" charset="0"/>
              </a:rPr>
              <a:t>ruby</a:t>
            </a:r>
            <a:r>
              <a:rPr lang="nl-NL" sz="2200" dirty="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usr</a:t>
            </a:r>
            <a:r>
              <a:rPr lang="nl-NL" sz="2200" dirty="0">
                <a:latin typeface="Courier New" panose="02070309020205020404" pitchFamily="49" charset="0"/>
                <a:cs typeface="Courier New" panose="02070309020205020404" pitchFamily="49" charset="0"/>
              </a:rPr>
              <a:t>/bin/chef-</a:t>
            </a:r>
            <a:r>
              <a:rPr lang="nl-NL" sz="2200" dirty="0" err="1">
                <a:latin typeface="Courier New" panose="02070309020205020404" pitchFamily="49" charset="0"/>
                <a:cs typeface="Courier New" panose="02070309020205020404" pitchFamily="49" charset="0"/>
              </a:rPr>
              <a:t>client</a:t>
            </a:r>
            <a:r>
              <a:rPr lang="nl-NL" sz="2200" dirty="0">
                <a:latin typeface="Courier New" panose="02070309020205020404" pitchFamily="49" charset="0"/>
                <a:cs typeface="Courier New" panose="02070309020205020404" pitchFamily="49" charset="0"/>
              </a:rPr>
              <a:t> -d -c /</a:t>
            </a:r>
            <a:r>
              <a:rPr lang="nl-NL" sz="2200" dirty="0" err="1">
                <a:latin typeface="Courier New" panose="02070309020205020404" pitchFamily="49" charset="0"/>
                <a:cs typeface="Courier New" panose="02070309020205020404" pitchFamily="49" charset="0"/>
              </a:rPr>
              <a:t>etc</a:t>
            </a:r>
            <a:r>
              <a:rPr lang="nl-NL" sz="2200" dirty="0">
                <a:latin typeface="Courier New" panose="02070309020205020404" pitchFamily="49" charset="0"/>
                <a:cs typeface="Courier New" panose="02070309020205020404" pitchFamily="49" charset="0"/>
              </a:rPr>
              <a:t>/chef/</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-P /var/run/chef/</a:t>
            </a:r>
            <a:r>
              <a:rPr lang="nl-NL" sz="2200" dirty="0" err="1">
                <a:latin typeface="Courier New" panose="02070309020205020404" pitchFamily="49" charset="0"/>
                <a:cs typeface="Courier New" panose="02070309020205020404" pitchFamily="49" charset="0"/>
              </a:rPr>
              <a:t>client.pid</a:t>
            </a:r>
            <a:r>
              <a:rPr lang="nl-NL" sz="2200" dirty="0">
                <a:latin typeface="Courier New" panose="02070309020205020404" pitchFamily="49" charset="0"/>
                <a:cs typeface="Courier New" panose="02070309020205020404" pitchFamily="49" charset="0"/>
              </a:rPr>
              <a:t> -i 1800 -s 300</a:t>
            </a:r>
          </a:p>
          <a:p>
            <a:r>
              <a:rPr lang="nl-NL" sz="2200" dirty="0" smtClean="0">
                <a:latin typeface="Courier New" panose="02070309020205020404" pitchFamily="49" charset="0"/>
                <a:cs typeface="Courier New" panose="02070309020205020404" pitchFamily="49" charset="0"/>
              </a:rPr>
              <a:t>...</a:t>
            </a:r>
          </a:p>
          <a:p>
            <a:r>
              <a:rPr lang="nl-NL" sz="2200" dirty="0" smtClean="0">
                <a:latin typeface="Courier New" panose="02070309020205020404" pitchFamily="49" charset="0"/>
                <a:cs typeface="Courier New" panose="02070309020205020404" pitchFamily="49" charset="0"/>
              </a:rPr>
              <a:t>ec2</a:t>
            </a:r>
            <a:r>
              <a:rPr lang="nl-NL" sz="2200" dirty="0">
                <a:latin typeface="Courier New" panose="02070309020205020404" pitchFamily="49" charset="0"/>
                <a:cs typeface="Courier New" panose="02070309020205020404" pitchFamily="49" charset="0"/>
              </a:rPr>
              <a:t>-54-84-233-7.compute-1.amazonaws.com   root     10202  0.0 10.1 267036 61096 ?        </a:t>
            </a:r>
            <a:r>
              <a:rPr lang="nl-NL" sz="2200" dirty="0" err="1">
                <a:latin typeface="Courier New" panose="02070309020205020404" pitchFamily="49" charset="0"/>
                <a:cs typeface="Courier New" panose="02070309020205020404" pitchFamily="49" charset="0"/>
              </a:rPr>
              <a:t>Sl</a:t>
            </a:r>
            <a:r>
              <a:rPr lang="nl-NL" sz="2200" dirty="0">
                <a:latin typeface="Courier New" panose="02070309020205020404" pitchFamily="49" charset="0"/>
                <a:cs typeface="Courier New" panose="02070309020205020404" pitchFamily="49" charset="0"/>
              </a:rPr>
              <a:t>   12:54   0:00 /</a:t>
            </a:r>
            <a:r>
              <a:rPr lang="nl-NL" sz="2200" dirty="0" err="1">
                <a:latin typeface="Courier New" panose="02070309020205020404" pitchFamily="49" charset="0"/>
                <a:cs typeface="Courier New" panose="02070309020205020404" pitchFamily="49" charset="0"/>
              </a:rPr>
              <a:t>opt</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chefdk</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embedded</a:t>
            </a:r>
            <a:r>
              <a:rPr lang="nl-NL" sz="2200" dirty="0">
                <a:latin typeface="Courier New" panose="02070309020205020404" pitchFamily="49" charset="0"/>
                <a:cs typeface="Courier New" panose="02070309020205020404" pitchFamily="49" charset="0"/>
              </a:rPr>
              <a:t>/bin/</a:t>
            </a:r>
            <a:r>
              <a:rPr lang="nl-NL" sz="2200" dirty="0" err="1">
                <a:latin typeface="Courier New" panose="02070309020205020404" pitchFamily="49" charset="0"/>
                <a:cs typeface="Courier New" panose="02070309020205020404" pitchFamily="49" charset="0"/>
              </a:rPr>
              <a:t>ruby</a:t>
            </a:r>
            <a:r>
              <a:rPr lang="nl-NL" sz="2200" dirty="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usr</a:t>
            </a:r>
            <a:r>
              <a:rPr lang="nl-NL" sz="2200" dirty="0">
                <a:latin typeface="Courier New" panose="02070309020205020404" pitchFamily="49" charset="0"/>
                <a:cs typeface="Courier New" panose="02070309020205020404" pitchFamily="49" charset="0"/>
              </a:rPr>
              <a:t>/bin/chef-</a:t>
            </a:r>
            <a:r>
              <a:rPr lang="nl-NL" sz="2200" dirty="0" err="1">
                <a:latin typeface="Courier New" panose="02070309020205020404" pitchFamily="49" charset="0"/>
                <a:cs typeface="Courier New" panose="02070309020205020404" pitchFamily="49" charset="0"/>
              </a:rPr>
              <a:t>client</a:t>
            </a:r>
            <a:r>
              <a:rPr lang="nl-NL" sz="2200" dirty="0">
                <a:latin typeface="Courier New" panose="02070309020205020404" pitchFamily="49" charset="0"/>
                <a:cs typeface="Courier New" panose="02070309020205020404" pitchFamily="49" charset="0"/>
              </a:rPr>
              <a:t> -d -c /</a:t>
            </a:r>
            <a:r>
              <a:rPr lang="nl-NL" sz="2200" dirty="0" err="1">
                <a:latin typeface="Courier New" panose="02070309020205020404" pitchFamily="49" charset="0"/>
                <a:cs typeface="Courier New" panose="02070309020205020404" pitchFamily="49" charset="0"/>
              </a:rPr>
              <a:t>etc</a:t>
            </a:r>
            <a:r>
              <a:rPr lang="nl-NL" sz="2200" dirty="0">
                <a:latin typeface="Courier New" panose="02070309020205020404" pitchFamily="49" charset="0"/>
                <a:cs typeface="Courier New" panose="02070309020205020404" pitchFamily="49" charset="0"/>
              </a:rPr>
              <a:t>/chef/</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-P /var/run/chef/</a:t>
            </a:r>
            <a:r>
              <a:rPr lang="nl-NL" sz="2200" dirty="0" err="1">
                <a:latin typeface="Courier New" panose="02070309020205020404" pitchFamily="49" charset="0"/>
                <a:cs typeface="Courier New" panose="02070309020205020404" pitchFamily="49" charset="0"/>
              </a:rPr>
              <a:t>client.pid</a:t>
            </a:r>
            <a:r>
              <a:rPr lang="nl-NL" sz="2200" dirty="0">
                <a:latin typeface="Courier New" panose="02070309020205020404" pitchFamily="49" charset="0"/>
                <a:cs typeface="Courier New" panose="02070309020205020404" pitchFamily="49" charset="0"/>
              </a:rPr>
              <a:t> -i 1800 -s </a:t>
            </a:r>
            <a:r>
              <a:rPr lang="nl-NL" sz="2200" dirty="0" smtClean="0">
                <a:latin typeface="Courier New" panose="02070309020205020404" pitchFamily="49" charset="0"/>
                <a:cs typeface="Courier New" panose="02070309020205020404" pitchFamily="49" charset="0"/>
              </a:rPr>
              <a:t>300</a:t>
            </a:r>
          </a:p>
          <a:p>
            <a:r>
              <a:rPr lang="nl-NL" sz="2200" dirty="0" smtClean="0">
                <a:latin typeface="Courier New" panose="02070309020205020404" pitchFamily="49" charset="0"/>
                <a:cs typeface="Courier New" panose="02070309020205020404" pitchFamily="49" charset="0"/>
              </a:rPr>
              <a:t>...</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a:t>
            </a:r>
            <a:r>
              <a:rPr lang="en-US" dirty="0"/>
              <a:t>: Verify chef-client is running</a:t>
            </a:r>
          </a:p>
        </p:txBody>
      </p:sp>
      <p:sp>
        <p:nvSpPr>
          <p:cNvPr id="4" name="Text Placeholder 3"/>
          <p:cNvSpPr>
            <a:spLocks noGrp="1"/>
          </p:cNvSpPr>
          <p:nvPr>
            <p:ph type="body" sz="quarter" idx="11"/>
          </p:nvPr>
        </p:nvSpPr>
        <p:spPr>
          <a:xfrm>
            <a:off x="1121104" y="1320216"/>
            <a:ext cx="14422528" cy="1104329"/>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a:t>
            </a:r>
            <a:r>
              <a:rPr lang="en-US" sz="3200" dirty="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ps</a:t>
            </a:r>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awux</a:t>
            </a:r>
            <a:r>
              <a:rPr lang="en-US" sz="3200" dirty="0">
                <a:latin typeface="Courier New" panose="02070309020205020404" pitchFamily="49" charset="0"/>
                <a:cs typeface="Courier New" panose="02070309020205020404" pitchFamily="49" charset="0"/>
              </a:rPr>
              <a:t> | </a:t>
            </a:r>
            <a:r>
              <a:rPr lang="en-US" sz="3200" dirty="0" err="1">
                <a:latin typeface="Courier New" panose="02070309020205020404" pitchFamily="49" charset="0"/>
                <a:cs typeface="Courier New" panose="02070309020205020404" pitchFamily="49" charset="0"/>
              </a:rPr>
              <a:t>grep</a:t>
            </a:r>
            <a:r>
              <a:rPr lang="en-US" sz="3200" dirty="0">
                <a:latin typeface="Courier New" panose="02070309020205020404" pitchFamily="49" charset="0"/>
                <a:cs typeface="Courier New" panose="02070309020205020404" pitchFamily="49" charset="0"/>
              </a:rPr>
              <a:t> chef-</a:t>
            </a:r>
            <a:r>
              <a:rPr lang="en-US" sz="3200" dirty="0" smtClean="0">
                <a:latin typeface="Courier New" panose="02070309020205020404" pitchFamily="49" charset="0"/>
                <a:cs typeface="Courier New" panose="02070309020205020404" pitchFamily="49" charset="0"/>
              </a:rPr>
              <a:t>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32</a:t>
            </a:fld>
            <a:endParaRPr lang="en-US" dirty="0"/>
          </a:p>
        </p:txBody>
      </p:sp>
      <p:sp>
        <p:nvSpPr>
          <p:cNvPr id="7" name="Rectangle 6"/>
          <p:cNvSpPr/>
          <p:nvPr/>
        </p:nvSpPr>
        <p:spPr bwMode="auto">
          <a:xfrm>
            <a:off x="1120565" y="3149601"/>
            <a:ext cx="14432399" cy="88900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0565" y="4597401"/>
            <a:ext cx="14432399" cy="88900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1120565" y="6223001"/>
            <a:ext cx="14432399" cy="88900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7362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1" y="2496327"/>
            <a:ext cx="11831137" cy="852712"/>
          </a:xfrm>
        </p:spPr>
        <p:txBody>
          <a:bodyPr>
            <a:normAutofit fontScale="90000"/>
          </a:bodyPr>
          <a:lstStyle/>
          <a:p>
            <a:r>
              <a:rPr lang="en-US" dirty="0" smtClean="0"/>
              <a:t>Introducing chef-client cookbook</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Download chef-client cookbook &amp; upload to Chef Server</a:t>
            </a:r>
          </a:p>
          <a:p>
            <a:pPr marL="342900" indent="-342900">
              <a:buFont typeface="Wingdings" charset="2"/>
              <a:buChar char="ü"/>
            </a:pPr>
            <a:r>
              <a:rPr lang="en-US" dirty="0" smtClean="0"/>
              <a:t>Configure each of our nodes to run chef-client as a service</a:t>
            </a:r>
          </a:p>
        </p:txBody>
      </p:sp>
      <p:sp>
        <p:nvSpPr>
          <p:cNvPr id="4" name="Content Placeholder 3"/>
          <p:cNvSpPr>
            <a:spLocks noGrp="1"/>
          </p:cNvSpPr>
          <p:nvPr>
            <p:ph sz="quarter" idx="11"/>
          </p:nvPr>
        </p:nvSpPr>
        <p:spPr>
          <a:xfrm>
            <a:off x="3017560" y="3462898"/>
            <a:ext cx="12222439" cy="1528233"/>
          </a:xfrm>
        </p:spPr>
        <p:txBody>
          <a:bodyPr>
            <a:normAutofit fontScale="92500" lnSpcReduction="10000"/>
          </a:bodyPr>
          <a:lstStyle/>
          <a:p>
            <a:r>
              <a:rPr lang="en-US" dirty="0"/>
              <a:t>We will use the chef-client community cookbook to configured chef-client on </a:t>
            </a:r>
            <a:r>
              <a:rPr lang="en-US" dirty="0" smtClean="0"/>
              <a:t>each </a:t>
            </a:r>
            <a:r>
              <a:rPr lang="en-US" dirty="0"/>
              <a:t>of our nodes to run </a:t>
            </a:r>
            <a:r>
              <a:rPr lang="en-US" dirty="0" smtClean="0"/>
              <a:t>periodically</a:t>
            </a:r>
            <a:endParaRPr lang="en-US" dirty="0"/>
          </a:p>
        </p:txBody>
      </p:sp>
    </p:spTree>
    <p:extLst>
      <p:ext uri="{BB962C8B-B14F-4D97-AF65-F5344CB8AC3E}">
        <p14:creationId xmlns:p14="http://schemas.microsoft.com/office/powerpoint/2010/main" val="7112211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fontScale="90000"/>
          </a:bodyPr>
          <a:lstStyle/>
          <a:p>
            <a:r>
              <a:rPr lang="en-US" dirty="0" smtClean="0"/>
              <a:t>Change default settings</a:t>
            </a:r>
            <a:endParaRPr lang="en-US" dirty="0"/>
          </a:p>
        </p:txBody>
      </p:sp>
      <p:sp>
        <p:nvSpPr>
          <p:cNvPr id="5" name="Content Placeholder 4"/>
          <p:cNvSpPr>
            <a:spLocks noGrp="1"/>
          </p:cNvSpPr>
          <p:nvPr>
            <p:ph type="subTitle" idx="1"/>
          </p:nvPr>
        </p:nvSpPr>
        <p:spPr>
          <a:xfrm>
            <a:off x="3013752" y="3505071"/>
            <a:ext cx="11870647" cy="3514565"/>
          </a:xfrm>
        </p:spPr>
        <p:txBody>
          <a:bodyPr/>
          <a:lstStyle/>
          <a:p>
            <a:r>
              <a:rPr lang="en-US" dirty="0" smtClean="0"/>
              <a:t>Wait!</a:t>
            </a:r>
          </a:p>
          <a:p>
            <a:endParaRPr lang="en-US" dirty="0"/>
          </a:p>
          <a:p>
            <a:r>
              <a:rPr lang="en-US" dirty="0" smtClean="0"/>
              <a:t>There has just been a mandate that every node in the infrastructure must run chef-client every 5 minutes </a:t>
            </a:r>
          </a:p>
          <a:p>
            <a:endParaRPr lang="en-US" dirty="0"/>
          </a:p>
          <a:p>
            <a:r>
              <a:rPr lang="en-US" dirty="0" smtClean="0"/>
              <a:t>Further this must be the new default setting for anyone downloading the chef-client cookbook</a:t>
            </a:r>
            <a:endParaRPr lang="en-US" dirty="0"/>
          </a:p>
        </p:txBody>
      </p:sp>
    </p:spTree>
    <p:extLst>
      <p:ext uri="{BB962C8B-B14F-4D97-AF65-F5344CB8AC3E}">
        <p14:creationId xmlns:p14="http://schemas.microsoft.com/office/powerpoint/2010/main" val="4008339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7"/>
            <a:ext cx="11845248" cy="852712"/>
          </a:xfrm>
        </p:spPr>
        <p:txBody>
          <a:bodyPr>
            <a:noAutofit/>
          </a:bodyPr>
          <a:lstStyle/>
          <a:p>
            <a:r>
              <a:rPr lang="en-US" sz="4400" dirty="0" smtClean="0"/>
              <a:t>Well-written cookbooks change behavior based on attributes</a:t>
            </a:r>
            <a:endParaRPr lang="en-US" sz="4400" dirty="0"/>
          </a:p>
        </p:txBody>
      </p:sp>
      <p:sp>
        <p:nvSpPr>
          <p:cNvPr id="3" name="Text Placeholder 2"/>
          <p:cNvSpPr>
            <a:spLocks noGrp="1"/>
          </p:cNvSpPr>
          <p:nvPr>
            <p:ph type="subTitle" idx="1"/>
          </p:nvPr>
        </p:nvSpPr>
        <p:spPr>
          <a:xfrm>
            <a:off x="3013752" y="3505071"/>
            <a:ext cx="12942681" cy="4470529"/>
          </a:xfrm>
        </p:spPr>
        <p:txBody>
          <a:bodyPr/>
          <a:lstStyle/>
          <a:p>
            <a:pPr marL="571500" lvl="0" indent="-571500" defTabSz="497331">
              <a:lnSpc>
                <a:spcPct val="120000"/>
              </a:lnSpc>
              <a:spcBef>
                <a:spcPts val="1000"/>
              </a:spcBef>
              <a:buFont typeface="Arial"/>
              <a:buChar char="•"/>
              <a:defRPr sz="1800"/>
            </a:pPr>
            <a:r>
              <a:rPr lang="en-US" sz="4000" dirty="0"/>
              <a:t>Ideally, you don't have to modify the contents of a cookbook to use it for your specific use </a:t>
            </a:r>
            <a:r>
              <a:rPr lang="en-US" sz="4000" dirty="0" smtClean="0"/>
              <a:t>case</a:t>
            </a:r>
            <a:endParaRPr lang="en-US" sz="4000" dirty="0"/>
          </a:p>
          <a:p>
            <a:pPr marL="571500" lvl="0" indent="-571500" defTabSz="497331">
              <a:lnSpc>
                <a:spcPct val="120000"/>
              </a:lnSpc>
              <a:spcBef>
                <a:spcPts val="1000"/>
              </a:spcBef>
              <a:buFont typeface="Arial"/>
              <a:buChar char="•"/>
              <a:defRPr sz="1800"/>
            </a:pPr>
            <a:r>
              <a:rPr lang="en-US" sz="4000" dirty="0"/>
              <a:t>Look at the attributes </a:t>
            </a:r>
            <a:r>
              <a:rPr lang="en-US" sz="4000" dirty="0" smtClean="0"/>
              <a:t>for </a:t>
            </a:r>
            <a:r>
              <a:rPr lang="en-US" sz="4000" dirty="0"/>
              <a:t>things you can override through roles to affect behavior of the </a:t>
            </a:r>
            <a:r>
              <a:rPr lang="en-US" sz="4000" dirty="0" smtClean="0"/>
              <a:t>cookbook</a:t>
            </a:r>
            <a:endParaRPr lang="en-US" sz="4000" dirty="0"/>
          </a:p>
          <a:p>
            <a:pPr marL="571500" lvl="0" indent="-571500" defTabSz="497331">
              <a:lnSpc>
                <a:spcPct val="120000"/>
              </a:lnSpc>
              <a:spcBef>
                <a:spcPts val="1000"/>
              </a:spcBef>
              <a:buFont typeface="Arial"/>
              <a:buChar char="•"/>
              <a:defRPr sz="1800"/>
            </a:pPr>
            <a:r>
              <a:rPr lang="en-US" sz="4000" dirty="0"/>
              <a:t>Of course, well written cookbooks have sane defaults, and a README to describe all </a:t>
            </a:r>
            <a:r>
              <a:rPr lang="en-US" sz="4000" dirty="0" smtClean="0"/>
              <a:t>this</a:t>
            </a:r>
            <a:endParaRPr lang="en-US" sz="4000" dirty="0"/>
          </a:p>
        </p:txBody>
      </p:sp>
    </p:spTree>
    <p:extLst>
      <p:ext uri="{BB962C8B-B14F-4D97-AF65-F5344CB8AC3E}">
        <p14:creationId xmlns:p14="http://schemas.microsoft.com/office/powerpoint/2010/main" val="380165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dirty="0" smtClean="0"/>
              <a:t>Setting the chef-client run interval</a:t>
            </a:r>
            <a:endParaRPr lang="en-US" dirty="0"/>
          </a:p>
        </p:txBody>
      </p:sp>
      <p:sp>
        <p:nvSpPr>
          <p:cNvPr id="13" name="Content Placeholder 12"/>
          <p:cNvSpPr>
            <a:spLocks noGrp="1"/>
          </p:cNvSpPr>
          <p:nvPr>
            <p:ph sz="quarter" idx="10"/>
          </p:nvPr>
        </p:nvSpPr>
        <p:spPr>
          <a:xfrm>
            <a:off x="609914" y="1348277"/>
            <a:ext cx="14934855" cy="4586087"/>
          </a:xfrm>
        </p:spPr>
        <p:txBody>
          <a:bodyPr>
            <a:normAutofit/>
          </a:bodyPr>
          <a:lstStyle/>
          <a:p>
            <a:r>
              <a:rPr lang="en-US" sz="2800" dirty="0" smtClean="0"/>
              <a:t>...</a:t>
            </a:r>
          </a:p>
          <a:p>
            <a:r>
              <a:rPr lang="en-US" sz="2800" dirty="0" smtClean="0"/>
              <a:t>default</a:t>
            </a:r>
            <a:r>
              <a:rPr lang="en-US" sz="2800" dirty="0"/>
              <a:t>['</a:t>
            </a:r>
            <a:r>
              <a:rPr lang="en-US" sz="2800" dirty="0" err="1"/>
              <a:t>chef_client</a:t>
            </a:r>
            <a:r>
              <a:rPr lang="en-US" sz="2800" dirty="0"/>
              <a:t>']['</a:t>
            </a:r>
            <a:r>
              <a:rPr lang="en-US" sz="2800" dirty="0" err="1"/>
              <a:t>log_file</a:t>
            </a:r>
            <a:r>
              <a:rPr lang="en-US" sz="2800" dirty="0"/>
              <a:t>']    = '</a:t>
            </a:r>
            <a:r>
              <a:rPr lang="en-US" sz="2800" dirty="0" err="1"/>
              <a:t>client.log</a:t>
            </a:r>
            <a:r>
              <a:rPr lang="en-US" sz="2800" dirty="0"/>
              <a:t>'</a:t>
            </a:r>
          </a:p>
          <a:p>
            <a:r>
              <a:rPr lang="en-US" sz="2800" dirty="0"/>
              <a:t>default['</a:t>
            </a:r>
            <a:r>
              <a:rPr lang="en-US" sz="2800" dirty="0" err="1"/>
              <a:t>chef_client</a:t>
            </a:r>
            <a:r>
              <a:rPr lang="en-US" sz="2800" dirty="0"/>
              <a:t>']['interval']    = '1800'</a:t>
            </a:r>
          </a:p>
          <a:p>
            <a:r>
              <a:rPr lang="en-US" sz="2800" dirty="0"/>
              <a:t>default['</a:t>
            </a:r>
            <a:r>
              <a:rPr lang="en-US" sz="2800" dirty="0" err="1"/>
              <a:t>chef_client</a:t>
            </a:r>
            <a:r>
              <a:rPr lang="en-US" sz="2800" dirty="0"/>
              <a:t>']['interval']    = </a:t>
            </a:r>
            <a:r>
              <a:rPr lang="en-US" sz="2800" dirty="0" smtClean="0"/>
              <a:t>'300'</a:t>
            </a:r>
            <a:endParaRPr lang="en-US" sz="2800" dirty="0"/>
          </a:p>
          <a:p>
            <a:r>
              <a:rPr lang="en-US" sz="2800" dirty="0" smtClean="0"/>
              <a:t>default</a:t>
            </a:r>
            <a:r>
              <a:rPr lang="en-US" sz="2800" dirty="0"/>
              <a:t>['</a:t>
            </a:r>
            <a:r>
              <a:rPr lang="en-US" sz="2800" dirty="0" err="1"/>
              <a:t>chef_client</a:t>
            </a:r>
            <a:r>
              <a:rPr lang="en-US" sz="2800" dirty="0"/>
              <a:t>']['splay']       = '300'</a:t>
            </a:r>
          </a:p>
          <a:p>
            <a:r>
              <a:rPr lang="en-US" sz="2800" dirty="0" smtClean="0"/>
              <a:t>default['</a:t>
            </a:r>
            <a:r>
              <a:rPr lang="en-US" sz="2800" dirty="0" err="1" smtClean="0"/>
              <a:t>chef_client</a:t>
            </a:r>
            <a:r>
              <a:rPr lang="en-US" sz="2800" dirty="0" smtClean="0"/>
              <a:t>']['</a:t>
            </a:r>
            <a:r>
              <a:rPr lang="en-US" sz="2800" dirty="0" err="1" smtClean="0"/>
              <a:t>conf_dir</a:t>
            </a:r>
            <a:r>
              <a:rPr lang="en-US" sz="2800" dirty="0" smtClean="0"/>
              <a:t>']    = '/</a:t>
            </a:r>
            <a:r>
              <a:rPr lang="en-US" sz="2800" dirty="0" err="1" smtClean="0"/>
              <a:t>etc</a:t>
            </a:r>
            <a:r>
              <a:rPr lang="en-US" sz="2800" dirty="0" smtClean="0"/>
              <a:t>/chef'</a:t>
            </a:r>
          </a:p>
          <a:p>
            <a:r>
              <a:rPr lang="en-US" sz="2800" dirty="0" smtClean="0"/>
              <a:t>default</a:t>
            </a:r>
            <a:r>
              <a:rPr lang="en-US" sz="2800" dirty="0"/>
              <a:t>['</a:t>
            </a:r>
            <a:r>
              <a:rPr lang="en-US" sz="2800" dirty="0" err="1"/>
              <a:t>chef_client</a:t>
            </a:r>
            <a:r>
              <a:rPr lang="en-US" sz="2800" dirty="0"/>
              <a:t>']['bin']         = '/</a:t>
            </a:r>
            <a:r>
              <a:rPr lang="en-US" sz="2800" dirty="0" err="1"/>
              <a:t>usr</a:t>
            </a:r>
            <a:r>
              <a:rPr lang="en-US" sz="2800" dirty="0"/>
              <a:t>/bin/chef-client</a:t>
            </a:r>
            <a:r>
              <a:rPr lang="en-US" sz="2800" dirty="0" smtClean="0"/>
              <a:t>'</a:t>
            </a:r>
          </a:p>
          <a:p>
            <a:r>
              <a:rPr lang="en-US" sz="2800" dirty="0" smtClean="0"/>
              <a:t>...</a:t>
            </a:r>
            <a:endParaRPr lang="en-US" sz="2800" dirty="0"/>
          </a:p>
        </p:txBody>
      </p:sp>
      <p:sp>
        <p:nvSpPr>
          <p:cNvPr id="2" name="Content Placeholder 1"/>
          <p:cNvSpPr>
            <a:spLocks noGrp="1"/>
          </p:cNvSpPr>
          <p:nvPr>
            <p:ph sz="quarter" idx="12"/>
          </p:nvPr>
        </p:nvSpPr>
        <p:spPr>
          <a:xfrm>
            <a:off x="609913" y="6165272"/>
            <a:ext cx="14934888" cy="2243005"/>
          </a:xfrm>
        </p:spPr>
        <p:txBody>
          <a:bodyPr/>
          <a:lstStyle/>
          <a:p>
            <a:pPr lvl="0"/>
            <a:r>
              <a:rPr lang="en-US" sz="3600" dirty="0"/>
              <a:t>We need to change the value of the attribute </a:t>
            </a:r>
            <a:r>
              <a:rPr lang="en-US" sz="3600" dirty="0">
                <a:latin typeface="Courier"/>
                <a:cs typeface="Courier"/>
                <a:sym typeface="Courier New"/>
              </a:rPr>
              <a:t>default['</a:t>
            </a:r>
            <a:r>
              <a:rPr lang="en-US" sz="3600" dirty="0" err="1">
                <a:latin typeface="Courier"/>
                <a:cs typeface="Courier"/>
                <a:sym typeface="Courier New"/>
              </a:rPr>
              <a:t>chef_client</a:t>
            </a:r>
            <a:r>
              <a:rPr lang="en-US" sz="3600" dirty="0">
                <a:latin typeface="Courier"/>
                <a:cs typeface="Courier"/>
                <a:sym typeface="Courier New"/>
              </a:rPr>
              <a:t>']['interval']</a:t>
            </a:r>
            <a:r>
              <a:rPr lang="en-US" sz="3600" dirty="0"/>
              <a:t> from to </a:t>
            </a:r>
            <a:r>
              <a:rPr lang="en-US" sz="3600" dirty="0">
                <a:latin typeface="Courier"/>
                <a:cs typeface="Courier"/>
              </a:rPr>
              <a:t>1800</a:t>
            </a:r>
            <a:r>
              <a:rPr lang="en-US" sz="3600" dirty="0"/>
              <a:t> (seconds) to </a:t>
            </a:r>
            <a:r>
              <a:rPr lang="en-US" sz="3600" dirty="0">
                <a:latin typeface="Courier"/>
                <a:cs typeface="Courier"/>
              </a:rPr>
              <a:t>300</a:t>
            </a:r>
          </a:p>
          <a:p>
            <a:endParaRPr lang="en-US" sz="3600" dirty="0"/>
          </a:p>
        </p:txBody>
      </p:sp>
      <p:sp>
        <p:nvSpPr>
          <p:cNvPr id="14" name="Text Placeholder 13"/>
          <p:cNvSpPr>
            <a:spLocks noGrp="1"/>
          </p:cNvSpPr>
          <p:nvPr>
            <p:ph type="body" sz="quarter" idx="11"/>
          </p:nvPr>
        </p:nvSpPr>
        <p:spPr>
          <a:xfrm>
            <a:off x="610835" y="2521888"/>
            <a:ext cx="14925909" cy="456840"/>
          </a:xfrm>
        </p:spPr>
        <p:txBody>
          <a:bodyPr>
            <a:normAutofit fontScale="25000" lnSpcReduction="20000"/>
          </a:bodyPr>
          <a:lstStyle/>
          <a:p>
            <a:endParaRPr lang="en-US" dirty="0"/>
          </a:p>
        </p:txBody>
      </p:sp>
      <p:sp>
        <p:nvSpPr>
          <p:cNvPr id="3" name="Text Placeholder 2"/>
          <p:cNvSpPr>
            <a:spLocks noGrp="1"/>
          </p:cNvSpPr>
          <p:nvPr>
            <p:ph type="body" sz="quarter" idx="13"/>
          </p:nvPr>
        </p:nvSpPr>
        <p:spPr>
          <a:xfrm>
            <a:off x="621431" y="2959655"/>
            <a:ext cx="14925909" cy="503982"/>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2222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Wrapper Cookbooks</a:t>
            </a:r>
            <a:endParaRPr lang="en-US" dirty="0"/>
          </a:p>
        </p:txBody>
      </p:sp>
      <p:sp>
        <p:nvSpPr>
          <p:cNvPr id="3" name="Text Placeholder 2"/>
          <p:cNvSpPr>
            <a:spLocks noGrp="1"/>
          </p:cNvSpPr>
          <p:nvPr>
            <p:ph type="subTitle" idx="1"/>
          </p:nvPr>
        </p:nvSpPr>
        <p:spPr>
          <a:xfrm>
            <a:off x="3013753" y="3646333"/>
            <a:ext cx="10974132" cy="3830699"/>
          </a:xfrm>
        </p:spPr>
        <p:txBody>
          <a:bodyPr/>
          <a:lstStyle/>
          <a:p>
            <a:r>
              <a:rPr lang="en-US" sz="3600" dirty="0"/>
              <a:t>Don't use forked community cookbooks in production, or you will miss out on upstream changes, and will have to rebase</a:t>
            </a:r>
          </a:p>
          <a:p>
            <a:endParaRPr lang="en-US" sz="3600" dirty="0"/>
          </a:p>
          <a:p>
            <a:r>
              <a:rPr lang="en-US" sz="3600" dirty="0"/>
              <a:t>Instead use </a:t>
            </a:r>
            <a:r>
              <a:rPr lang="en-US" sz="3600" b="1" dirty="0"/>
              <a:t>wrapper cookbooks </a:t>
            </a:r>
            <a:r>
              <a:rPr lang="en-US" sz="3600" dirty="0"/>
              <a:t>to wrap upstream cookbooks and change their behavior without </a:t>
            </a:r>
            <a:r>
              <a:rPr lang="en-US" sz="3600" dirty="0" smtClean="0"/>
              <a:t>forking</a:t>
            </a:r>
            <a:endParaRPr lang="en-US" sz="3600" dirty="0"/>
          </a:p>
        </p:txBody>
      </p:sp>
    </p:spTree>
    <p:extLst>
      <p:ext uri="{BB962C8B-B14F-4D97-AF65-F5344CB8AC3E}">
        <p14:creationId xmlns:p14="http://schemas.microsoft.com/office/powerpoint/2010/main" val="37958026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1" y="2496327"/>
            <a:ext cx="11831137" cy="852712"/>
          </a:xfrm>
        </p:spPr>
        <p:txBody>
          <a:bodyPr>
            <a:normAutofit fontScale="90000"/>
          </a:bodyPr>
          <a:lstStyle/>
          <a:p>
            <a:r>
              <a:rPr lang="en-US" dirty="0" smtClean="0"/>
              <a:t>Introducing wrapper cookbooks</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smtClean="0"/>
              <a:t>Create the wrapper cookbook</a:t>
            </a:r>
          </a:p>
          <a:p>
            <a:pPr marL="342900" indent="-342900">
              <a:buFont typeface="Wingdings" charset="2"/>
              <a:buChar char="q"/>
            </a:pPr>
            <a:r>
              <a:rPr lang="en-US" dirty="0" smtClean="0"/>
              <a:t>Set the default run interval to 5 minutes</a:t>
            </a:r>
          </a:p>
          <a:p>
            <a:pPr marL="342900" indent="-342900">
              <a:buFont typeface="Wingdings" charset="2"/>
              <a:buChar char="q"/>
            </a:pPr>
            <a:r>
              <a:rPr lang="en-US" dirty="0" smtClean="0"/>
              <a:t>Configure each of our nodes to run the default recipe from the wrapper cookbook</a:t>
            </a:r>
          </a:p>
          <a:p>
            <a:pPr marL="342900" indent="-342900">
              <a:buFont typeface="Wingdings" charset="2"/>
              <a:buChar char="q"/>
            </a:pPr>
            <a:endParaRPr lang="en-US" dirty="0"/>
          </a:p>
        </p:txBody>
      </p:sp>
      <p:sp>
        <p:nvSpPr>
          <p:cNvPr id="4" name="Content Placeholder 3"/>
          <p:cNvSpPr>
            <a:spLocks noGrp="1"/>
          </p:cNvSpPr>
          <p:nvPr>
            <p:ph sz="quarter" idx="11"/>
          </p:nvPr>
        </p:nvSpPr>
        <p:spPr>
          <a:xfrm>
            <a:off x="3017560" y="3462898"/>
            <a:ext cx="12222439" cy="1871102"/>
          </a:xfrm>
        </p:spPr>
        <p:txBody>
          <a:bodyPr>
            <a:normAutofit/>
          </a:bodyPr>
          <a:lstStyle/>
          <a:p>
            <a:r>
              <a:rPr lang="en-US" dirty="0"/>
              <a:t>We will </a:t>
            </a:r>
            <a:r>
              <a:rPr lang="en-US" dirty="0" smtClean="0"/>
              <a:t>create a wrapper cookbook to change the default chef</a:t>
            </a:r>
            <a:r>
              <a:rPr lang="en-US" dirty="0"/>
              <a:t>-client </a:t>
            </a:r>
            <a:r>
              <a:rPr lang="en-US" dirty="0" smtClean="0"/>
              <a:t>converge interval to every </a:t>
            </a:r>
            <a:r>
              <a:rPr lang="en-US" dirty="0"/>
              <a:t>5 </a:t>
            </a:r>
            <a:r>
              <a:rPr lang="en-US" dirty="0" smtClean="0"/>
              <a:t>minutes. If necessary this could still be overwritten via a role</a:t>
            </a:r>
            <a:endParaRPr lang="en-US" dirty="0"/>
          </a:p>
        </p:txBody>
      </p:sp>
    </p:spTree>
    <p:extLst>
      <p:ext uri="{BB962C8B-B14F-4D97-AF65-F5344CB8AC3E}">
        <p14:creationId xmlns:p14="http://schemas.microsoft.com/office/powerpoint/2010/main" val="32757462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94000"/>
            <a:ext cx="14423693" cy="5371051"/>
          </a:xfrm>
        </p:spPr>
        <p:txBody>
          <a:bodyPr/>
          <a:lstStyle/>
          <a:p>
            <a:r>
              <a:rPr lang="en-US" sz="2000" dirty="0" smtClean="0"/>
              <a:t>Compiling Cookbooks...</a:t>
            </a:r>
          </a:p>
          <a:p>
            <a:r>
              <a:rPr lang="en-US" sz="2000" dirty="0" smtClean="0"/>
              <a:t>Recipe: </a:t>
            </a:r>
            <a:r>
              <a:rPr lang="en-US" sz="2000" dirty="0" err="1" smtClean="0"/>
              <a:t>code_generator</a:t>
            </a:r>
            <a:r>
              <a:rPr lang="en-US" sz="2000" dirty="0" smtClean="0"/>
              <a:t>::cookbook</a:t>
            </a:r>
          </a:p>
          <a:p>
            <a:r>
              <a:rPr lang="en-US" sz="2000" dirty="0" smtClean="0"/>
              <a:t>  * directory[C:/Users/YOU/chef-repo/</a:t>
            </a:r>
            <a:r>
              <a:rPr lang="en-US" sz="2000" dirty="0"/>
              <a:t>cookbooks/my-chef-client] </a:t>
            </a:r>
            <a:r>
              <a:rPr lang="en-US" sz="2000" dirty="0" smtClean="0"/>
              <a:t>action create</a:t>
            </a:r>
          </a:p>
          <a:p>
            <a:r>
              <a:rPr lang="en-US" sz="2000" dirty="0" smtClean="0"/>
              <a:t>    - create new directory C:/Users/YOU/chef-repo/</a:t>
            </a:r>
            <a:r>
              <a:rPr lang="en-US" sz="2000" dirty="0"/>
              <a:t>cookbooks/my-chef-client</a:t>
            </a:r>
            <a:endParaRPr lang="en-US" sz="2000" dirty="0" smtClean="0"/>
          </a:p>
          <a:p>
            <a:r>
              <a:rPr lang="en-US" sz="2000" dirty="0" smtClean="0"/>
              <a:t>  * template[C:/Users/YOU/chef-repo/</a:t>
            </a:r>
            <a:r>
              <a:rPr lang="en-US" sz="2000" dirty="0"/>
              <a:t>cookbooks/my-chef-client/</a:t>
            </a:r>
            <a:r>
              <a:rPr lang="en-US" sz="2000" dirty="0" err="1" smtClean="0"/>
              <a:t>metadata.rb</a:t>
            </a:r>
            <a:r>
              <a:rPr lang="en-US" sz="2000" dirty="0" smtClean="0"/>
              <a:t>] action </a:t>
            </a:r>
            <a:r>
              <a:rPr lang="en-US" sz="2000" dirty="0" err="1" smtClean="0"/>
              <a:t>create_if_missing</a:t>
            </a:r>
            <a:endParaRPr lang="en-US" sz="2000" dirty="0" smtClean="0"/>
          </a:p>
          <a:p>
            <a:r>
              <a:rPr lang="en-US" sz="2000" dirty="0" smtClean="0"/>
              <a:t>    - create new file C:/Users/YOU/chef-repo/</a:t>
            </a:r>
            <a:r>
              <a:rPr lang="en-US" sz="2000" dirty="0"/>
              <a:t>cookbooks/my-chef-client/</a:t>
            </a:r>
            <a:r>
              <a:rPr lang="en-US" sz="2000" dirty="0" err="1" smtClean="0"/>
              <a:t>metadata.rb</a:t>
            </a:r>
            <a:endParaRPr lang="en-US" sz="2000" dirty="0" smtClean="0"/>
          </a:p>
          <a:p>
            <a:r>
              <a:rPr lang="en-US" sz="2000" dirty="0" smtClean="0"/>
              <a:t>    - update content in file C:/Users/YOU/chef-repo/</a:t>
            </a:r>
            <a:r>
              <a:rPr lang="en-US" sz="2000" dirty="0"/>
              <a:t>cookbooks/my-chef-client/</a:t>
            </a:r>
            <a:r>
              <a:rPr lang="en-US" sz="2000" dirty="0" err="1" smtClean="0"/>
              <a:t>metadata.rb</a:t>
            </a:r>
            <a:r>
              <a:rPr lang="en-US" sz="2000" dirty="0" smtClean="0"/>
              <a:t> from none to 899276</a:t>
            </a:r>
          </a:p>
          <a:p>
            <a:r>
              <a:rPr lang="en-US" sz="2000" dirty="0" smtClean="0"/>
              <a:t>    (diff output suppressed by </a:t>
            </a:r>
            <a:r>
              <a:rPr lang="en-US" sz="2000" dirty="0" err="1" smtClean="0"/>
              <a:t>config</a:t>
            </a:r>
            <a:r>
              <a:rPr lang="en-US" sz="2000" dirty="0" smtClean="0"/>
              <a:t>)</a:t>
            </a:r>
          </a:p>
          <a:p>
            <a:r>
              <a:rPr lang="en-US" sz="2000" dirty="0" smtClean="0"/>
              <a:t>  * template[C:/Users/YOU/chef-repo/</a:t>
            </a:r>
            <a:r>
              <a:rPr lang="en-US" sz="2000" dirty="0"/>
              <a:t>cookbooks/my-chef-client/</a:t>
            </a:r>
            <a:r>
              <a:rPr lang="en-US" sz="2000" dirty="0" err="1" smtClean="0"/>
              <a:t>README.md</a:t>
            </a:r>
            <a:r>
              <a:rPr lang="en-US" sz="2000" dirty="0" smtClean="0"/>
              <a:t>] action </a:t>
            </a:r>
            <a:r>
              <a:rPr lang="en-US" sz="2000" dirty="0" err="1" smtClean="0"/>
              <a:t>create_if_missing</a:t>
            </a:r>
            <a:endParaRPr lang="en-US" sz="2000" dirty="0" smtClean="0"/>
          </a:p>
          <a:p>
            <a:r>
              <a:rPr lang="en-US" sz="2000" dirty="0" smtClean="0"/>
              <a:t>...</a:t>
            </a:r>
            <a:endParaRPr lang="en-US" sz="2000" dirty="0"/>
          </a:p>
        </p:txBody>
      </p:sp>
      <p:sp>
        <p:nvSpPr>
          <p:cNvPr id="3" name="Title 2"/>
          <p:cNvSpPr>
            <a:spLocks noGrp="1"/>
          </p:cNvSpPr>
          <p:nvPr>
            <p:ph type="title"/>
          </p:nvPr>
        </p:nvSpPr>
        <p:spPr/>
        <p:txBody>
          <a:bodyPr>
            <a:normAutofit fontScale="90000"/>
          </a:bodyPr>
          <a:lstStyle/>
          <a:p>
            <a:r>
              <a:rPr lang="en-US" dirty="0" smtClean="0"/>
              <a:t>GE: Create my-chef-client wrapper cookbook</a:t>
            </a:r>
            <a:endParaRPr lang="en-US" dirty="0"/>
          </a:p>
        </p:txBody>
      </p:sp>
      <p:sp>
        <p:nvSpPr>
          <p:cNvPr id="4" name="Text Placeholder 3"/>
          <p:cNvSpPr>
            <a:spLocks noGrp="1"/>
          </p:cNvSpPr>
          <p:nvPr>
            <p:ph type="body" sz="quarter" idx="11"/>
          </p:nvPr>
        </p:nvSpPr>
        <p:spPr>
          <a:xfrm>
            <a:off x="1121104" y="1337149"/>
            <a:ext cx="14422528" cy="1156669"/>
          </a:xfrm>
        </p:spPr>
        <p:txBody>
          <a:bodyPr/>
          <a:lstStyle/>
          <a:p>
            <a:r>
              <a:rPr lang="en-US" dirty="0" smtClean="0"/>
              <a:t>$ cd ~/chef-repo</a:t>
            </a:r>
          </a:p>
          <a:p>
            <a:r>
              <a:rPr lang="en-US" dirty="0" smtClean="0"/>
              <a:t>$ chef generate cookbook cookbooks/my-chef-client</a:t>
            </a:r>
            <a:endParaRPr lang="en-US" dirty="0"/>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09263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a:t>
            </a:r>
            <a:r>
              <a:rPr lang="en-US" dirty="0"/>
              <a:t>into Supermarket</a:t>
            </a:r>
          </a:p>
        </p:txBody>
      </p:sp>
      <p:pic>
        <p:nvPicPr>
          <p:cNvPr id="4" name="Picture 3"/>
          <p:cNvPicPr>
            <a:picLocks noChangeAspect="1"/>
          </p:cNvPicPr>
          <p:nvPr/>
        </p:nvPicPr>
        <p:blipFill>
          <a:blip r:embed="rId2"/>
          <a:stretch>
            <a:fillRect/>
          </a:stretch>
        </p:blipFill>
        <p:spPr>
          <a:xfrm>
            <a:off x="2791867" y="1481668"/>
            <a:ext cx="10834051" cy="7196665"/>
          </a:xfrm>
          <a:prstGeom prst="rect">
            <a:avLst/>
          </a:prstGeom>
        </p:spPr>
      </p:pic>
    </p:spTree>
    <p:extLst>
      <p:ext uri="{BB962C8B-B14F-4D97-AF65-F5344CB8AC3E}">
        <p14:creationId xmlns:p14="http://schemas.microsoft.com/office/powerpoint/2010/main" val="13011196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1" y="2496327"/>
            <a:ext cx="11831137" cy="852712"/>
          </a:xfrm>
        </p:spPr>
        <p:txBody>
          <a:bodyPr>
            <a:normAutofit fontScale="90000"/>
          </a:bodyPr>
          <a:lstStyle/>
          <a:p>
            <a:r>
              <a:rPr lang="en-US" dirty="0" smtClean="0"/>
              <a:t>Introducing wrapper cookbooks</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Create the wrapper cookbook</a:t>
            </a:r>
          </a:p>
          <a:p>
            <a:pPr marL="342900" indent="-342900">
              <a:buFont typeface="Wingdings" charset="2"/>
              <a:buChar char="q"/>
            </a:pPr>
            <a:r>
              <a:rPr lang="en-US" dirty="0" smtClean="0"/>
              <a:t>Set the default run interval to 5 minutes</a:t>
            </a:r>
          </a:p>
          <a:p>
            <a:pPr marL="342900" indent="-342900">
              <a:buFont typeface="Wingdings" charset="2"/>
              <a:buChar char="q"/>
            </a:pPr>
            <a:r>
              <a:rPr lang="en-US" dirty="0" smtClean="0"/>
              <a:t>Configure each of our nodes to run the default recipe from the wrapper cookbook</a:t>
            </a:r>
          </a:p>
          <a:p>
            <a:pPr marL="342900" indent="-342900">
              <a:buFont typeface="Wingdings" charset="2"/>
              <a:buChar char="q"/>
            </a:pPr>
            <a:endParaRPr lang="en-US" dirty="0"/>
          </a:p>
        </p:txBody>
      </p:sp>
      <p:sp>
        <p:nvSpPr>
          <p:cNvPr id="4" name="Content Placeholder 3"/>
          <p:cNvSpPr>
            <a:spLocks noGrp="1"/>
          </p:cNvSpPr>
          <p:nvPr>
            <p:ph sz="quarter" idx="11"/>
          </p:nvPr>
        </p:nvSpPr>
        <p:spPr>
          <a:xfrm>
            <a:off x="3017560" y="3462898"/>
            <a:ext cx="12222439" cy="1871102"/>
          </a:xfrm>
        </p:spPr>
        <p:txBody>
          <a:bodyPr>
            <a:normAutofit/>
          </a:bodyPr>
          <a:lstStyle/>
          <a:p>
            <a:r>
              <a:rPr lang="en-US" dirty="0"/>
              <a:t>We will </a:t>
            </a:r>
            <a:r>
              <a:rPr lang="en-US" dirty="0" smtClean="0"/>
              <a:t>create a wrapper cookbook to change the default chef</a:t>
            </a:r>
            <a:r>
              <a:rPr lang="en-US" dirty="0"/>
              <a:t>-client </a:t>
            </a:r>
            <a:r>
              <a:rPr lang="en-US" dirty="0" smtClean="0"/>
              <a:t>converge interval to every </a:t>
            </a:r>
            <a:r>
              <a:rPr lang="en-US" dirty="0"/>
              <a:t>5 </a:t>
            </a:r>
            <a:r>
              <a:rPr lang="en-US" dirty="0" smtClean="0"/>
              <a:t>minutes. If necessary this could still be overwritten via a role</a:t>
            </a:r>
            <a:endParaRPr lang="en-US" dirty="0"/>
          </a:p>
        </p:txBody>
      </p:sp>
    </p:spTree>
    <p:extLst>
      <p:ext uri="{BB962C8B-B14F-4D97-AF65-F5344CB8AC3E}">
        <p14:creationId xmlns:p14="http://schemas.microsoft.com/office/powerpoint/2010/main" val="12501497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GE: Edit my-chef-client default recipe</a:t>
            </a:r>
            <a:endParaRPr lang="en-US" dirty="0"/>
          </a:p>
        </p:txBody>
      </p:sp>
      <p:sp>
        <p:nvSpPr>
          <p:cNvPr id="3" name="Content Placeholder 2"/>
          <p:cNvSpPr>
            <a:spLocks noGrp="1"/>
          </p:cNvSpPr>
          <p:nvPr>
            <p:ph sz="quarter" idx="10"/>
          </p:nvPr>
        </p:nvSpPr>
        <p:spPr>
          <a:xfrm>
            <a:off x="1121104" y="2113748"/>
            <a:ext cx="14423693" cy="4882797"/>
          </a:xfrm>
        </p:spPr>
        <p:txBody>
          <a:bodyPr>
            <a:normAutofit/>
          </a:bodyPr>
          <a:lstStyle/>
          <a:p>
            <a:pPr lvl="0"/>
            <a:r>
              <a:rPr lang="en-US" sz="2800" dirty="0" smtClean="0">
                <a:sym typeface="Courier"/>
              </a:rPr>
              <a:t>#</a:t>
            </a:r>
          </a:p>
          <a:p>
            <a:pPr lvl="0"/>
            <a:r>
              <a:rPr lang="en-US" sz="2800" dirty="0" smtClean="0">
                <a:sym typeface="Courier"/>
              </a:rPr>
              <a:t># Cookbook Name:: my-chef-client</a:t>
            </a:r>
          </a:p>
          <a:p>
            <a:pPr lvl="0"/>
            <a:r>
              <a:rPr lang="en-US" sz="2800" dirty="0" smtClean="0">
                <a:sym typeface="Courier"/>
              </a:rPr>
              <a:t># Recipe:: default</a:t>
            </a:r>
          </a:p>
          <a:p>
            <a:pPr lvl="0"/>
            <a:r>
              <a:rPr lang="en-US" sz="2800" dirty="0" smtClean="0">
                <a:sym typeface="Courier"/>
              </a:rPr>
              <a:t>#</a:t>
            </a:r>
          </a:p>
          <a:p>
            <a:pPr lvl="0"/>
            <a:r>
              <a:rPr lang="en-US" sz="2800" dirty="0" smtClean="0">
                <a:sym typeface="Courier"/>
              </a:rPr>
              <a:t># Copyright (c) 2015 The Authors, All Rights Reserved.</a:t>
            </a:r>
          </a:p>
          <a:p>
            <a:pPr lvl="0"/>
            <a:endParaRPr lang="en-US" sz="2800" dirty="0" smtClean="0">
              <a:sym typeface="Courier"/>
            </a:endParaRPr>
          </a:p>
          <a:p>
            <a:pPr lvl="0"/>
            <a:r>
              <a:rPr lang="en-US" sz="2800" dirty="0" err="1" smtClean="0">
                <a:sym typeface="Courier"/>
              </a:rPr>
              <a:t>node.default</a:t>
            </a:r>
            <a:r>
              <a:rPr lang="en-US" sz="2800" dirty="0" smtClean="0">
                <a:sym typeface="Courier"/>
              </a:rPr>
              <a:t>['</a:t>
            </a:r>
            <a:r>
              <a:rPr lang="en-US" sz="2800" dirty="0" err="1" smtClean="0">
                <a:sym typeface="Courier"/>
              </a:rPr>
              <a:t>chef_client</a:t>
            </a:r>
            <a:r>
              <a:rPr lang="en-US" sz="2800" dirty="0" smtClean="0">
                <a:sym typeface="Courier"/>
              </a:rPr>
              <a:t>']['interval'] = '300'</a:t>
            </a:r>
          </a:p>
          <a:p>
            <a:pPr lvl="0"/>
            <a:endParaRPr lang="en-US" sz="2800" dirty="0" smtClean="0">
              <a:sym typeface="Courier"/>
            </a:endParaRPr>
          </a:p>
          <a:p>
            <a:pPr lvl="0"/>
            <a:r>
              <a:rPr lang="en-US" sz="2800" dirty="0" err="1" smtClean="0">
                <a:sym typeface="Courier"/>
              </a:rPr>
              <a:t>include_recipe</a:t>
            </a:r>
            <a:r>
              <a:rPr lang="en-US" sz="2800" dirty="0" smtClean="0">
                <a:sym typeface="Courier"/>
              </a:rPr>
              <a:t> 'chef-client::default'</a:t>
            </a:r>
          </a:p>
        </p:txBody>
      </p:sp>
      <p:sp>
        <p:nvSpPr>
          <p:cNvPr id="4" name="Text Placeholder 3"/>
          <p:cNvSpPr>
            <a:spLocks noGrp="1"/>
          </p:cNvSpPr>
          <p:nvPr>
            <p:ph type="body" sz="quarter" idx="11"/>
          </p:nvPr>
        </p:nvSpPr>
        <p:spPr/>
        <p:txBody>
          <a:bodyPr>
            <a:normAutofit fontScale="85000" lnSpcReduction="20000"/>
          </a:bodyPr>
          <a:lstStyle/>
          <a:p>
            <a:pPr lvl="0"/>
            <a:r>
              <a:rPr lang="en-US" dirty="0" smtClean="0"/>
              <a:t>cookbooks/my-chef-client/recipes/</a:t>
            </a:r>
            <a:r>
              <a:rPr lang="en-US" dirty="0" err="1" smtClean="0"/>
              <a:t>default.rb</a:t>
            </a:r>
            <a:endParaRPr lang="en-US" dirty="0"/>
          </a:p>
        </p:txBody>
      </p:sp>
      <p:sp>
        <p:nvSpPr>
          <p:cNvPr id="15" name="Text Placeholder 14"/>
          <p:cNvSpPr>
            <a:spLocks noGrp="1"/>
          </p:cNvSpPr>
          <p:nvPr>
            <p:ph type="body" sz="quarter" idx="13"/>
          </p:nvPr>
        </p:nvSpPr>
        <p:spPr>
          <a:xfrm>
            <a:off x="1135042" y="5222982"/>
            <a:ext cx="14404273" cy="1658109"/>
          </a:xfrm>
        </p:spPr>
        <p:txBody>
          <a:bodyPr/>
          <a:lstStyle/>
          <a:p>
            <a:endParaRPr lang="en-US" dirty="0"/>
          </a:p>
        </p:txBody>
      </p:sp>
      <p:sp>
        <p:nvSpPr>
          <p:cNvPr id="7" name="Footer Placeholder 6"/>
          <p:cNvSpPr>
            <a:spLocks noGrp="1"/>
          </p:cNvSpPr>
          <p:nvPr>
            <p:ph type="ftr" sz="quarter" idx="14"/>
          </p:nvPr>
        </p:nvSpPr>
        <p:spPr/>
        <p:txBody>
          <a:bodyPr/>
          <a:lstStyle/>
          <a:p>
            <a:r>
              <a:rPr lang="en-US" smtClean="0"/>
              <a:t>©2015 Chef Software Inc.</a:t>
            </a:r>
            <a:endParaRPr lang="en-US" dirty="0"/>
          </a:p>
        </p:txBody>
      </p:sp>
      <p:sp>
        <p:nvSpPr>
          <p:cNvPr id="8" name="Slide Number Placeholder 7"/>
          <p:cNvSpPr>
            <a:spLocks noGrp="1"/>
          </p:cNvSpPr>
          <p:nvPr>
            <p:ph type="sldNum" sz="quarter" idx="15"/>
          </p:nvPr>
        </p:nvSpPr>
        <p:spPr/>
        <p:txBody>
          <a:bodyPr/>
          <a:lstStyle/>
          <a:p>
            <a:fld id="{D3C6E21F-9381-4880-84FB-1E73165A9E9D}" type="slidenum">
              <a:rPr lang="en-US" smtClean="0"/>
              <a:pPr/>
              <a:t>41</a:t>
            </a:fld>
            <a:endParaRPr lang="en-US" dirty="0"/>
          </a:p>
        </p:txBody>
      </p:sp>
      <p:sp>
        <p:nvSpPr>
          <p:cNvPr id="17" name="Rectangle 16"/>
          <p:cNvSpPr/>
          <p:nvPr/>
        </p:nvSpPr>
        <p:spPr>
          <a:xfrm>
            <a:off x="1131455" y="7137314"/>
            <a:ext cx="14476763" cy="523220"/>
          </a:xfrm>
          <a:prstGeom prst="rect">
            <a:avLst/>
          </a:prstGeom>
        </p:spPr>
        <p:txBody>
          <a:bodyPr wrap="square">
            <a:spAutoFit/>
          </a:bodyPr>
          <a:lstStyle/>
          <a:p>
            <a:pPr lvl="0">
              <a:defRPr sz="1800"/>
            </a:pPr>
            <a:r>
              <a:rPr lang="en-US" sz="2800" dirty="0"/>
              <a:t>The recipe just sets the attribute value &amp; calls </a:t>
            </a:r>
            <a:r>
              <a:rPr lang="en-US" sz="2800" dirty="0" smtClean="0"/>
              <a:t>the recipe </a:t>
            </a:r>
            <a:r>
              <a:rPr lang="en-US" sz="2800" dirty="0" smtClean="0">
                <a:latin typeface="Courier"/>
                <a:cs typeface="Courier"/>
              </a:rPr>
              <a:t>chef</a:t>
            </a:r>
            <a:r>
              <a:rPr lang="en-US" sz="2800" dirty="0">
                <a:latin typeface="Courier"/>
                <a:cs typeface="Courier"/>
              </a:rPr>
              <a:t>-</a:t>
            </a:r>
            <a:r>
              <a:rPr lang="en-US" sz="2800" dirty="0" smtClean="0">
                <a:latin typeface="Courier"/>
                <a:cs typeface="Courier"/>
              </a:rPr>
              <a:t>client::default</a:t>
            </a:r>
          </a:p>
        </p:txBody>
      </p:sp>
    </p:spTree>
    <p:extLst>
      <p:ext uri="{BB962C8B-B14F-4D97-AF65-F5344CB8AC3E}">
        <p14:creationId xmlns:p14="http://schemas.microsoft.com/office/powerpoint/2010/main" val="82516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Precedence</a:t>
            </a:r>
            <a:endParaRPr lang="en-US" dirty="0"/>
          </a:p>
        </p:txBody>
      </p:sp>
      <p:sp>
        <p:nvSpPr>
          <p:cNvPr id="3" name="Subtitle 2"/>
          <p:cNvSpPr>
            <a:spLocks noGrp="1"/>
          </p:cNvSpPr>
          <p:nvPr>
            <p:ph type="subTitle" idx="1"/>
          </p:nvPr>
        </p:nvSpPr>
        <p:spPr/>
        <p:txBody>
          <a:bodyPr/>
          <a:lstStyle/>
          <a:p>
            <a:pPr lvl="0"/>
            <a:r>
              <a:rPr lang="en-US" sz="4000" dirty="0"/>
              <a:t>Attributes set in a recipe trumps the value set in an attributes file</a:t>
            </a:r>
            <a:r>
              <a:rPr lang="en-US" sz="4000" dirty="0" smtClean="0"/>
              <a:t>!</a:t>
            </a:r>
            <a:endParaRPr lang="en-US" sz="4000" dirty="0">
              <a:latin typeface="Courier"/>
              <a:cs typeface="Courier"/>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25410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Attribute Precedence</a:t>
            </a:r>
            <a:endParaRPr lang="en-US" dirty="0"/>
          </a:p>
        </p:txBody>
      </p:sp>
      <p:sp>
        <p:nvSpPr>
          <p:cNvPr id="3" name="Text Placeholder 2"/>
          <p:cNvSpPr>
            <a:spLocks noGrp="1"/>
          </p:cNvSpPr>
          <p:nvPr>
            <p:ph type="body" sz="quarter" idx="10"/>
          </p:nvPr>
        </p:nvSpPr>
        <p:spPr/>
        <p:txBody>
          <a:bodyPr/>
          <a:lstStyle/>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r>
              <a:rPr lang="en-US" sz="3200" dirty="0"/>
              <a:t>Please note this is a simplified diagram, and the precedence shown can be overridden</a:t>
            </a:r>
          </a:p>
        </p:txBody>
      </p:sp>
      <p:pic>
        <p:nvPicPr>
          <p:cNvPr id="4" name="Picture 3"/>
          <p:cNvPicPr>
            <a:picLocks noChangeAspect="1"/>
          </p:cNvPicPr>
          <p:nvPr/>
        </p:nvPicPr>
        <p:blipFill>
          <a:blip r:embed="rId2"/>
          <a:stretch>
            <a:fillRect/>
          </a:stretch>
        </p:blipFill>
        <p:spPr>
          <a:xfrm>
            <a:off x="3843239" y="1637311"/>
            <a:ext cx="7766196" cy="5125015"/>
          </a:xfrm>
          <a:prstGeom prst="rect">
            <a:avLst/>
          </a:prstGeom>
        </p:spPr>
      </p:pic>
      <p:sp>
        <p:nvSpPr>
          <p:cNvPr id="5" name="Rectangle 4"/>
          <p:cNvSpPr/>
          <p:nvPr/>
        </p:nvSpPr>
        <p:spPr bwMode="auto">
          <a:xfrm>
            <a:off x="5920957" y="2690483"/>
            <a:ext cx="6234948" cy="1873807"/>
          </a:xfrm>
          <a:prstGeom prst="rect">
            <a:avLst/>
          </a:prstGeom>
          <a:solidFill>
            <a:schemeClr val="bg1">
              <a:alpha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54998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mtClean="0"/>
              <a:t>GE: Update my-chef-client metadata.rb file</a:t>
            </a:r>
            <a:endParaRPr lang="en-US" dirty="0"/>
          </a:p>
        </p:txBody>
      </p:sp>
      <p:sp>
        <p:nvSpPr>
          <p:cNvPr id="5" name="Content Placeholder 4"/>
          <p:cNvSpPr>
            <a:spLocks noGrp="1"/>
          </p:cNvSpPr>
          <p:nvPr>
            <p:ph sz="quarter" idx="10"/>
          </p:nvPr>
        </p:nvSpPr>
        <p:spPr/>
        <p:txBody>
          <a:bodyPr>
            <a:normAutofit/>
          </a:bodyPr>
          <a:lstStyle/>
          <a:p>
            <a:r>
              <a:rPr lang="en-US" sz="3200" dirty="0" smtClean="0"/>
              <a:t>name             '</a:t>
            </a:r>
            <a:r>
              <a:rPr lang="en-US" sz="3200" dirty="0" smtClean="0">
                <a:sym typeface="Courier"/>
              </a:rPr>
              <a:t>my-chef-client</a:t>
            </a:r>
            <a:r>
              <a:rPr lang="en-US" sz="3200" dirty="0" smtClean="0"/>
              <a:t>'</a:t>
            </a:r>
          </a:p>
          <a:p>
            <a:r>
              <a:rPr lang="en-US" sz="3200" dirty="0" smtClean="0"/>
              <a:t>maintainer       'The Authors'</a:t>
            </a:r>
          </a:p>
          <a:p>
            <a:r>
              <a:rPr lang="en-US" sz="3200" dirty="0" err="1" smtClean="0"/>
              <a:t>maintainer_email</a:t>
            </a:r>
            <a:r>
              <a:rPr lang="en-US" sz="3200" dirty="0" smtClean="0"/>
              <a:t> '</a:t>
            </a:r>
            <a:r>
              <a:rPr lang="en-US" sz="3200" dirty="0" err="1" smtClean="0"/>
              <a:t>you@example.com</a:t>
            </a:r>
            <a:r>
              <a:rPr lang="en-US" sz="3200" dirty="0" smtClean="0"/>
              <a:t>'</a:t>
            </a:r>
          </a:p>
          <a:p>
            <a:r>
              <a:rPr lang="en-US" sz="3200" dirty="0" smtClean="0"/>
              <a:t>license          '</a:t>
            </a:r>
            <a:r>
              <a:rPr lang="en-US" sz="3200" dirty="0" err="1" smtClean="0"/>
              <a:t>all_rights</a:t>
            </a:r>
            <a:r>
              <a:rPr lang="en-US" sz="3200" dirty="0" smtClean="0"/>
              <a:t>'</a:t>
            </a:r>
          </a:p>
          <a:p>
            <a:r>
              <a:rPr lang="en-US" sz="3200" dirty="0" smtClean="0"/>
              <a:t>description      'Installs/Configures </a:t>
            </a:r>
            <a:r>
              <a:rPr lang="en-US" sz="3200" dirty="0" smtClean="0">
                <a:sym typeface="Courier"/>
              </a:rPr>
              <a:t>my-chef-client</a:t>
            </a:r>
            <a:r>
              <a:rPr lang="en-US" sz="3200" dirty="0" smtClean="0"/>
              <a:t>'</a:t>
            </a:r>
          </a:p>
          <a:p>
            <a:r>
              <a:rPr lang="en-US" sz="3200" dirty="0" err="1" smtClean="0"/>
              <a:t>long_description</a:t>
            </a:r>
            <a:r>
              <a:rPr lang="en-US" sz="3200" dirty="0" smtClean="0"/>
              <a:t> 'Installs/Configures </a:t>
            </a:r>
            <a:r>
              <a:rPr lang="en-US" sz="3200" dirty="0" smtClean="0">
                <a:sym typeface="Courier"/>
              </a:rPr>
              <a:t>my-chef-client</a:t>
            </a:r>
            <a:r>
              <a:rPr lang="en-US" sz="3200" dirty="0" smtClean="0"/>
              <a:t>'</a:t>
            </a:r>
          </a:p>
          <a:p>
            <a:r>
              <a:rPr lang="en-US" sz="3200" dirty="0" smtClean="0"/>
              <a:t>version          '0.1.0'</a:t>
            </a:r>
          </a:p>
          <a:p>
            <a:endParaRPr lang="en-US" sz="3200" dirty="0" smtClean="0"/>
          </a:p>
          <a:p>
            <a:pPr lvl="0"/>
            <a:r>
              <a:rPr lang="en-US" sz="3200" dirty="0">
                <a:latin typeface="Courier"/>
                <a:ea typeface="Courier"/>
                <a:cs typeface="Courier"/>
                <a:sym typeface="Courier"/>
              </a:rPr>
              <a:t>depends  </a:t>
            </a:r>
            <a:r>
              <a:rPr lang="en-US" sz="3200" dirty="0" smtClean="0">
                <a:latin typeface="Courier"/>
                <a:ea typeface="Courier"/>
                <a:cs typeface="Courier"/>
                <a:sym typeface="Courier"/>
              </a:rPr>
              <a:t>'chef</a:t>
            </a:r>
            <a:r>
              <a:rPr lang="en-US" sz="3200" dirty="0">
                <a:latin typeface="Courier"/>
                <a:ea typeface="Courier"/>
                <a:cs typeface="Courier"/>
                <a:sym typeface="Courier"/>
              </a:rPr>
              <a:t>-</a:t>
            </a:r>
            <a:r>
              <a:rPr lang="en-US" sz="3200" dirty="0" smtClean="0">
                <a:latin typeface="Courier"/>
                <a:ea typeface="Courier"/>
                <a:cs typeface="Courier"/>
                <a:sym typeface="Courier"/>
              </a:rPr>
              <a:t>client</a:t>
            </a:r>
            <a:r>
              <a:rPr lang="en-US" sz="3200" dirty="0">
                <a:latin typeface="Courier"/>
                <a:ea typeface="Courier"/>
                <a:cs typeface="Courier"/>
                <a:sym typeface="Courier"/>
              </a:rPr>
              <a:t>'</a:t>
            </a:r>
          </a:p>
        </p:txBody>
      </p:sp>
      <p:sp>
        <p:nvSpPr>
          <p:cNvPr id="6" name="Text Placeholder 5"/>
          <p:cNvSpPr>
            <a:spLocks noGrp="1"/>
          </p:cNvSpPr>
          <p:nvPr>
            <p:ph type="body" sz="quarter" idx="11"/>
          </p:nvPr>
        </p:nvSpPr>
        <p:spPr/>
        <p:txBody>
          <a:bodyPr>
            <a:normAutofit fontScale="85000" lnSpcReduction="20000"/>
          </a:bodyPr>
          <a:lstStyle/>
          <a:p>
            <a:r>
              <a:rPr lang="en-US" dirty="0" smtClean="0"/>
              <a:t>cookbooks/</a:t>
            </a:r>
            <a:r>
              <a:rPr lang="en-US" dirty="0">
                <a:sym typeface="Courier"/>
              </a:rPr>
              <a:t>my-chef-client</a:t>
            </a:r>
            <a:r>
              <a:rPr lang="en-US" dirty="0" smtClean="0"/>
              <a:t>/</a:t>
            </a:r>
            <a:r>
              <a:rPr lang="en-US" dirty="0" err="1" smtClean="0"/>
              <a:t>metadata.rb</a:t>
            </a:r>
            <a:endParaRPr lang="en-US" dirty="0"/>
          </a:p>
        </p:txBody>
      </p:sp>
      <p:sp>
        <p:nvSpPr>
          <p:cNvPr id="10" name="Text Placeholder 9"/>
          <p:cNvSpPr>
            <a:spLocks noGrp="1"/>
          </p:cNvSpPr>
          <p:nvPr>
            <p:ph type="body" sz="quarter" idx="13"/>
          </p:nvPr>
        </p:nvSpPr>
        <p:spPr>
          <a:xfrm>
            <a:off x="1135042" y="6816255"/>
            <a:ext cx="14404273" cy="626533"/>
          </a:xfrm>
        </p:spPr>
        <p:txBody>
          <a:bodyPr/>
          <a:lstStyle/>
          <a:p>
            <a:endParaRPr lang="en-US" dirty="0"/>
          </a:p>
        </p:txBody>
      </p:sp>
      <p:sp>
        <p:nvSpPr>
          <p:cNvPr id="7" name="TextBox 6"/>
          <p:cNvSpPr txBox="1"/>
          <p:nvPr/>
        </p:nvSpPr>
        <p:spPr>
          <a:xfrm>
            <a:off x="7584851" y="8732896"/>
            <a:ext cx="0" cy="492443"/>
          </a:xfrm>
          <a:prstGeom prst="rect">
            <a:avLst/>
          </a:prstGeom>
          <a:noFill/>
        </p:spPr>
        <p:txBody>
          <a:bodyPr wrap="none" lIns="0" tIns="0" rIns="0" bIns="0" rtlCol="0">
            <a:spAutoFit/>
          </a:bodyPr>
          <a:lstStyle/>
          <a:p>
            <a:endParaRPr lang="en-US" sz="3200" dirty="0" err="1">
              <a:solidFill>
                <a:schemeClr val="accent3">
                  <a:lumMod val="50000"/>
                </a:schemeClr>
              </a:solidFill>
            </a:endParaRPr>
          </a:p>
        </p:txBody>
      </p:sp>
    </p:spTree>
    <p:extLst>
      <p:ext uri="{BB962C8B-B14F-4D97-AF65-F5344CB8AC3E}">
        <p14:creationId xmlns:p14="http://schemas.microsoft.com/office/powerpoint/2010/main" val="22806392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endParaRPr lang="en-US" sz="3700" dirty="0"/>
          </a:p>
        </p:txBody>
      </p:sp>
      <p:sp>
        <p:nvSpPr>
          <p:cNvPr id="3" name="Title 2"/>
          <p:cNvSpPr>
            <a:spLocks noGrp="1"/>
          </p:cNvSpPr>
          <p:nvPr>
            <p:ph type="title"/>
          </p:nvPr>
        </p:nvSpPr>
        <p:spPr/>
        <p:txBody>
          <a:bodyPr/>
          <a:lstStyle/>
          <a:p>
            <a:r>
              <a:rPr lang="en-US" dirty="0" smtClean="0"/>
              <a:t>GE: Lets view the dependencies</a:t>
            </a:r>
            <a:endParaRPr lang="en-US" dirty="0"/>
          </a:p>
        </p:txBody>
      </p:sp>
      <p:sp>
        <p:nvSpPr>
          <p:cNvPr id="4" name="Content Placeholder 3"/>
          <p:cNvSpPr>
            <a:spLocks noGrp="1"/>
          </p:cNvSpPr>
          <p:nvPr>
            <p:ph type="body" sz="quarter" idx="11"/>
          </p:nvPr>
        </p:nvSpPr>
        <p:spPr/>
        <p:txBody>
          <a:bodyPr>
            <a:normAutofit/>
          </a:bodyPr>
          <a:lstStyle/>
          <a:p>
            <a:r>
              <a:rPr lang="en-US" dirty="0"/>
              <a:t>$ cd cookbooks</a:t>
            </a:r>
            <a:r>
              <a:rPr lang="en-US" dirty="0" smtClean="0"/>
              <a:t>/my-chef</a:t>
            </a:r>
            <a:r>
              <a:rPr lang="en-US" dirty="0"/>
              <a:t>-</a:t>
            </a:r>
            <a:r>
              <a:rPr lang="en-US" dirty="0" smtClean="0"/>
              <a:t>client</a:t>
            </a:r>
            <a:endParaRPr lang="en-US" dirty="0"/>
          </a:p>
        </p:txBody>
      </p:sp>
    </p:spTree>
    <p:extLst>
      <p:ext uri="{BB962C8B-B14F-4D97-AF65-F5344CB8AC3E}">
        <p14:creationId xmlns:p14="http://schemas.microsoft.com/office/powerpoint/2010/main" val="22447961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41600"/>
            <a:ext cx="14423693" cy="5523451"/>
          </a:xfrm>
        </p:spPr>
        <p:txBody>
          <a:bodyPr>
            <a:noAutofit/>
          </a:bodyPr>
          <a:lstStyle/>
          <a:p>
            <a:r>
              <a:rPr lang="en-US" sz="2800" dirty="0"/>
              <a:t>Resolving cookbook dependencies...</a:t>
            </a:r>
          </a:p>
          <a:p>
            <a:r>
              <a:rPr lang="en-US" sz="2800" dirty="0"/>
              <a:t>Fetching 'my-chef-client' from source at .</a:t>
            </a:r>
          </a:p>
          <a:p>
            <a:r>
              <a:rPr lang="en-US" sz="2800" dirty="0"/>
              <a:t>Fetching cookbook index from https://</a:t>
            </a:r>
            <a:r>
              <a:rPr lang="en-US" sz="2800" dirty="0" err="1"/>
              <a:t>supermarket.chef.io</a:t>
            </a:r>
            <a:r>
              <a:rPr lang="en-US" sz="2800" dirty="0"/>
              <a:t>...</a:t>
            </a:r>
          </a:p>
          <a:p>
            <a:r>
              <a:rPr lang="en-US" sz="2800" dirty="0"/>
              <a:t>Installing chef-client (4.3.1) from https://</a:t>
            </a:r>
            <a:r>
              <a:rPr lang="en-US" sz="2800" dirty="0" err="1"/>
              <a:t>supermarket.chef.io</a:t>
            </a:r>
            <a:r>
              <a:rPr lang="en-US" sz="2800" dirty="0"/>
              <a:t> ([</a:t>
            </a:r>
            <a:r>
              <a:rPr lang="en-US" sz="2800" dirty="0" err="1"/>
              <a:t>opscode</a:t>
            </a:r>
            <a:r>
              <a:rPr lang="en-US" sz="2800" dirty="0"/>
              <a:t>] https://supermarket.chef.io:443/</a:t>
            </a:r>
            <a:r>
              <a:rPr lang="en-US" sz="2800" dirty="0" err="1"/>
              <a:t>api</a:t>
            </a:r>
            <a:r>
              <a:rPr lang="en-US" sz="2800" dirty="0"/>
              <a:t>/v1)</a:t>
            </a:r>
          </a:p>
          <a:p>
            <a:r>
              <a:rPr lang="en-US" sz="2800" dirty="0"/>
              <a:t>Using </a:t>
            </a:r>
            <a:r>
              <a:rPr lang="en-US" sz="2800" dirty="0" err="1"/>
              <a:t>cron</a:t>
            </a:r>
            <a:r>
              <a:rPr lang="en-US" sz="2800" dirty="0"/>
              <a:t> (1.7.0)</a:t>
            </a:r>
          </a:p>
          <a:p>
            <a:r>
              <a:rPr lang="en-US" sz="2800" dirty="0"/>
              <a:t>Using </a:t>
            </a:r>
            <a:r>
              <a:rPr lang="en-US" sz="2800" dirty="0" err="1"/>
              <a:t>chef_handler</a:t>
            </a:r>
            <a:r>
              <a:rPr lang="en-US" sz="2800" dirty="0"/>
              <a:t> (1.2.0)</a:t>
            </a:r>
          </a:p>
          <a:p>
            <a:r>
              <a:rPr lang="en-US" sz="2800" dirty="0"/>
              <a:t>Using </a:t>
            </a:r>
            <a:r>
              <a:rPr lang="en-US" sz="2800" dirty="0" err="1"/>
              <a:t>logrotate</a:t>
            </a:r>
            <a:r>
              <a:rPr lang="en-US" sz="2800" dirty="0"/>
              <a:t> (1.9.2)</a:t>
            </a:r>
          </a:p>
          <a:p>
            <a:r>
              <a:rPr lang="en-US" sz="2800" dirty="0"/>
              <a:t>Using my-chef-client (0.1.0) from source at .</a:t>
            </a:r>
          </a:p>
          <a:p>
            <a:r>
              <a:rPr lang="en-US" sz="2800" dirty="0"/>
              <a:t>Using windows (1.38.2)</a:t>
            </a:r>
          </a:p>
        </p:txBody>
      </p:sp>
      <p:sp>
        <p:nvSpPr>
          <p:cNvPr id="3" name="Title 2"/>
          <p:cNvSpPr>
            <a:spLocks noGrp="1"/>
          </p:cNvSpPr>
          <p:nvPr>
            <p:ph type="title"/>
          </p:nvPr>
        </p:nvSpPr>
        <p:spPr/>
        <p:txBody>
          <a:bodyPr/>
          <a:lstStyle/>
          <a:p>
            <a:r>
              <a:rPr lang="en-US" dirty="0" smtClean="0"/>
              <a:t>GE: Install the Dependencies</a:t>
            </a:r>
            <a:endParaRPr lang="en-US" dirty="0"/>
          </a:p>
        </p:txBody>
      </p:sp>
      <p:sp>
        <p:nvSpPr>
          <p:cNvPr id="4" name="Content Placeholder 3"/>
          <p:cNvSpPr>
            <a:spLocks noGrp="1"/>
          </p:cNvSpPr>
          <p:nvPr>
            <p:ph type="body" sz="quarter" idx="11"/>
          </p:nvPr>
        </p:nvSpPr>
        <p:spPr>
          <a:xfrm>
            <a:off x="1121104" y="1337149"/>
            <a:ext cx="14422528" cy="1025051"/>
          </a:xfrm>
        </p:spPr>
        <p:txBody>
          <a:bodyPr>
            <a:normAutofit fontScale="92500" lnSpcReduction="20000"/>
          </a:bodyPr>
          <a:lstStyle/>
          <a:p>
            <a:r>
              <a:rPr lang="en-US" dirty="0"/>
              <a:t>$ cd cookbooks/my-chef-client</a:t>
            </a:r>
          </a:p>
          <a:p>
            <a:r>
              <a:rPr lang="en-US" dirty="0" smtClean="0"/>
              <a:t>$ </a:t>
            </a:r>
            <a:r>
              <a:rPr lang="en-US" dirty="0"/>
              <a:t>berks install</a:t>
            </a:r>
          </a:p>
        </p:txBody>
      </p:sp>
    </p:spTree>
    <p:extLst>
      <p:ext uri="{BB962C8B-B14F-4D97-AF65-F5344CB8AC3E}">
        <p14:creationId xmlns:p14="http://schemas.microsoft.com/office/powerpoint/2010/main" val="14407553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fr-FR" sz="3700" dirty="0"/>
              <a:t>DEPENDENCIES</a:t>
            </a:r>
          </a:p>
          <a:p>
            <a:r>
              <a:rPr lang="fr-FR" sz="3700" dirty="0"/>
              <a:t>  </a:t>
            </a:r>
            <a:r>
              <a:rPr lang="fr-FR" sz="3700" dirty="0" err="1"/>
              <a:t>my</a:t>
            </a:r>
            <a:r>
              <a:rPr lang="fr-FR" sz="3700" dirty="0"/>
              <a:t>-chef-client</a:t>
            </a:r>
          </a:p>
          <a:p>
            <a:r>
              <a:rPr lang="fr-FR" sz="3700" dirty="0"/>
              <a:t>    </a:t>
            </a:r>
            <a:r>
              <a:rPr lang="fr-FR" sz="3700" dirty="0" err="1"/>
              <a:t>path</a:t>
            </a:r>
            <a:r>
              <a:rPr lang="fr-FR" sz="3700" dirty="0"/>
              <a:t>: .</a:t>
            </a:r>
          </a:p>
          <a:p>
            <a:r>
              <a:rPr lang="fr-FR" sz="3700" dirty="0"/>
              <a:t>    </a:t>
            </a:r>
            <a:r>
              <a:rPr lang="fr-FR" sz="3700" dirty="0" err="1"/>
              <a:t>metadata</a:t>
            </a:r>
            <a:r>
              <a:rPr lang="fr-FR" sz="3700" dirty="0"/>
              <a:t>: </a:t>
            </a:r>
            <a:r>
              <a:rPr lang="fr-FR" sz="3700" dirty="0" err="1"/>
              <a:t>true</a:t>
            </a:r>
            <a:endParaRPr lang="fr-FR" sz="3700" dirty="0"/>
          </a:p>
          <a:p>
            <a:endParaRPr lang="fr-FR" sz="3700" dirty="0"/>
          </a:p>
          <a:p>
            <a:r>
              <a:rPr lang="fr-FR" sz="3700" dirty="0"/>
              <a:t>GRAPH</a:t>
            </a:r>
          </a:p>
          <a:p>
            <a:r>
              <a:rPr lang="fr-FR" sz="3700" dirty="0"/>
              <a:t>  chef-client (4.3.1)</a:t>
            </a:r>
          </a:p>
          <a:p>
            <a:r>
              <a:rPr lang="fr-FR" sz="3700" dirty="0"/>
              <a:t>    </a:t>
            </a:r>
            <a:r>
              <a:rPr lang="fr-FR" sz="3700" dirty="0" err="1"/>
              <a:t>cron</a:t>
            </a:r>
            <a:r>
              <a:rPr lang="fr-FR" sz="3700" dirty="0"/>
              <a:t> (&gt;= 1.2.0)</a:t>
            </a:r>
          </a:p>
          <a:p>
            <a:r>
              <a:rPr lang="fr-FR" sz="3700" dirty="0"/>
              <a:t>    </a:t>
            </a:r>
            <a:r>
              <a:rPr lang="fr-FR" sz="3700" dirty="0" err="1"/>
              <a:t>logrotate</a:t>
            </a:r>
            <a:r>
              <a:rPr lang="fr-FR" sz="3700" dirty="0"/>
              <a:t> (&gt;= 1.2.0)</a:t>
            </a:r>
          </a:p>
          <a:p>
            <a:r>
              <a:rPr lang="fr-FR" sz="3700" dirty="0"/>
              <a:t>    </a:t>
            </a:r>
            <a:r>
              <a:rPr lang="fr-FR" sz="3700" dirty="0" err="1"/>
              <a:t>windows</a:t>
            </a:r>
            <a:r>
              <a:rPr lang="fr-FR" sz="3700" dirty="0"/>
              <a:t> (~&gt; 1.37)</a:t>
            </a:r>
          </a:p>
          <a:p>
            <a:r>
              <a:rPr lang="fr-FR" sz="3700" dirty="0"/>
              <a:t>  </a:t>
            </a:r>
            <a:r>
              <a:rPr lang="fr-FR" sz="3700" dirty="0" err="1"/>
              <a:t>chef_handler</a:t>
            </a:r>
            <a:r>
              <a:rPr lang="fr-FR" sz="3700" dirty="0"/>
              <a:t> (1.2.0)</a:t>
            </a:r>
          </a:p>
          <a:p>
            <a:r>
              <a:rPr lang="fr-FR" sz="3700" dirty="0"/>
              <a:t>  </a:t>
            </a:r>
            <a:r>
              <a:rPr lang="fr-FR" sz="3700" dirty="0" err="1"/>
              <a:t>cron</a:t>
            </a:r>
            <a:r>
              <a:rPr lang="fr-FR" sz="3700" dirty="0"/>
              <a:t> (1.7.0)</a:t>
            </a:r>
          </a:p>
          <a:p>
            <a:r>
              <a:rPr lang="fr-FR" sz="3700" dirty="0"/>
              <a:t>  </a:t>
            </a:r>
            <a:r>
              <a:rPr lang="fr-FR" sz="3700" dirty="0" err="1"/>
              <a:t>logrotate</a:t>
            </a:r>
            <a:r>
              <a:rPr lang="fr-FR" sz="3700" dirty="0"/>
              <a:t> (1.9.2)</a:t>
            </a:r>
          </a:p>
          <a:p>
            <a:r>
              <a:rPr lang="fr-FR" sz="3700" dirty="0"/>
              <a:t>  </a:t>
            </a:r>
            <a:r>
              <a:rPr lang="fr-FR" sz="3700" dirty="0" err="1"/>
              <a:t>my</a:t>
            </a:r>
            <a:r>
              <a:rPr lang="fr-FR" sz="3700" dirty="0"/>
              <a:t>-chef-client (0.1.0)</a:t>
            </a:r>
          </a:p>
          <a:p>
            <a:r>
              <a:rPr lang="fr-FR" sz="3700" dirty="0"/>
              <a:t>    chef-client (&gt;= 0.0.0)</a:t>
            </a:r>
          </a:p>
          <a:p>
            <a:r>
              <a:rPr lang="fr-FR" sz="3700" dirty="0"/>
              <a:t>  </a:t>
            </a:r>
            <a:r>
              <a:rPr lang="fr-FR" sz="3700" dirty="0" err="1"/>
              <a:t>windows</a:t>
            </a:r>
            <a:r>
              <a:rPr lang="fr-FR" sz="3700" dirty="0"/>
              <a:t> (1.38.2)</a:t>
            </a:r>
          </a:p>
          <a:p>
            <a:r>
              <a:rPr lang="fr-FR" sz="3700" dirty="0"/>
              <a:t>    </a:t>
            </a:r>
            <a:r>
              <a:rPr lang="fr-FR" sz="3700" dirty="0" err="1"/>
              <a:t>chef_handler</a:t>
            </a:r>
            <a:r>
              <a:rPr lang="fr-FR" sz="3700" dirty="0"/>
              <a:t> (&gt;= 0.0.0)</a:t>
            </a:r>
            <a:endParaRPr lang="en-US" sz="3700" dirty="0"/>
          </a:p>
        </p:txBody>
      </p:sp>
      <p:sp>
        <p:nvSpPr>
          <p:cNvPr id="3" name="Title 2"/>
          <p:cNvSpPr>
            <a:spLocks noGrp="1"/>
          </p:cNvSpPr>
          <p:nvPr>
            <p:ph type="title"/>
          </p:nvPr>
        </p:nvSpPr>
        <p:spPr/>
        <p:txBody>
          <a:bodyPr/>
          <a:lstStyle/>
          <a:p>
            <a:r>
              <a:rPr lang="en-US" dirty="0" err="1" smtClean="0"/>
              <a:t>Whats</a:t>
            </a:r>
            <a:r>
              <a:rPr lang="en-US" dirty="0" smtClean="0"/>
              <a:t> in the </a:t>
            </a:r>
            <a:r>
              <a:rPr lang="en-US" dirty="0" err="1" smtClean="0"/>
              <a:t>Berksfile.lock</a:t>
            </a:r>
            <a:r>
              <a:rPr lang="en-US" dirty="0" smtClean="0"/>
              <a:t>?</a:t>
            </a:r>
            <a:endParaRPr lang="en-US" dirty="0"/>
          </a:p>
        </p:txBody>
      </p:sp>
      <p:sp>
        <p:nvSpPr>
          <p:cNvPr id="4" name="Conten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Tree>
    <p:extLst>
      <p:ext uri="{BB962C8B-B14F-4D97-AF65-F5344CB8AC3E}">
        <p14:creationId xmlns:p14="http://schemas.microsoft.com/office/powerpoint/2010/main" val="38897038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Autofit/>
          </a:bodyPr>
          <a:lstStyle/>
          <a:p>
            <a:r>
              <a:rPr lang="en-US" sz="2800" dirty="0"/>
              <a:t>Skipping chef-client (4.3.1) (frozen)</a:t>
            </a:r>
          </a:p>
          <a:p>
            <a:r>
              <a:rPr lang="en-US" sz="2800" dirty="0"/>
              <a:t>Uploaded </a:t>
            </a:r>
            <a:r>
              <a:rPr lang="en-US" sz="2800" dirty="0" err="1"/>
              <a:t>chef_handler</a:t>
            </a:r>
            <a:r>
              <a:rPr lang="en-US" sz="2800" dirty="0"/>
              <a:t> (1.2.0) to: 'https://api.chef.io:443/organizations</a:t>
            </a:r>
            <a:r>
              <a:rPr lang="en-US" sz="2800" dirty="0" smtClean="0"/>
              <a:t>/ORG'</a:t>
            </a:r>
            <a:endParaRPr lang="en-US" sz="2800" dirty="0"/>
          </a:p>
          <a:p>
            <a:r>
              <a:rPr lang="en-US" sz="2800" dirty="0"/>
              <a:t>Uploaded </a:t>
            </a:r>
            <a:r>
              <a:rPr lang="en-US" sz="2800" dirty="0" err="1"/>
              <a:t>cron</a:t>
            </a:r>
            <a:r>
              <a:rPr lang="en-US" sz="2800" dirty="0"/>
              <a:t> (1.7.0) to: 'https://api.chef.io:443/organizations</a:t>
            </a:r>
            <a:r>
              <a:rPr lang="en-US" sz="2800" dirty="0" smtClean="0"/>
              <a:t>/</a:t>
            </a:r>
            <a:r>
              <a:rPr lang="en-US" sz="2800" dirty="0"/>
              <a:t>ORG</a:t>
            </a:r>
            <a:r>
              <a:rPr lang="en-US" sz="2800" dirty="0" smtClean="0"/>
              <a:t>'</a:t>
            </a:r>
            <a:endParaRPr lang="en-US" sz="2800" dirty="0"/>
          </a:p>
          <a:p>
            <a:r>
              <a:rPr lang="en-US" sz="2800" dirty="0"/>
              <a:t>Uploaded </a:t>
            </a:r>
            <a:r>
              <a:rPr lang="en-US" sz="2800" dirty="0" err="1"/>
              <a:t>logrotate</a:t>
            </a:r>
            <a:r>
              <a:rPr lang="en-US" sz="2800" dirty="0"/>
              <a:t> (1.9.2) to: 'https://api.chef.io:443/organizations</a:t>
            </a:r>
            <a:r>
              <a:rPr lang="en-US" sz="2800" dirty="0" smtClean="0"/>
              <a:t>/</a:t>
            </a:r>
            <a:r>
              <a:rPr lang="en-US" sz="2800" dirty="0"/>
              <a:t>ORG</a:t>
            </a:r>
            <a:r>
              <a:rPr lang="en-US" sz="2800" dirty="0" smtClean="0"/>
              <a:t>'</a:t>
            </a:r>
            <a:endParaRPr lang="en-US" sz="2800" dirty="0"/>
          </a:p>
          <a:p>
            <a:r>
              <a:rPr lang="en-US" sz="2800" dirty="0"/>
              <a:t>Uploaded my-chef-client (0.1.0) to: 'https://api.chef.io:443/organizations</a:t>
            </a:r>
            <a:r>
              <a:rPr lang="en-US" sz="2800" dirty="0" smtClean="0"/>
              <a:t>/</a:t>
            </a:r>
            <a:r>
              <a:rPr lang="en-US" sz="2800" dirty="0"/>
              <a:t>ORG</a:t>
            </a:r>
            <a:r>
              <a:rPr lang="en-US" sz="2800" dirty="0" smtClean="0"/>
              <a:t>'</a:t>
            </a:r>
            <a:endParaRPr lang="en-US" sz="2800" dirty="0"/>
          </a:p>
          <a:p>
            <a:r>
              <a:rPr lang="en-US" sz="2800" dirty="0"/>
              <a:t>Uploaded windows (1.38.2) to: 'https://api.chef.io:443/organizations</a:t>
            </a:r>
            <a:r>
              <a:rPr lang="en-US" sz="2800" dirty="0" smtClean="0"/>
              <a:t>/</a:t>
            </a:r>
            <a:r>
              <a:rPr lang="en-US" sz="2800" dirty="0"/>
              <a:t>ORG</a:t>
            </a:r>
            <a:r>
              <a:rPr lang="en-US" sz="2800" dirty="0" smtClean="0"/>
              <a:t>'</a:t>
            </a:r>
            <a:endParaRPr lang="en-US" sz="2800" dirty="0"/>
          </a:p>
        </p:txBody>
      </p:sp>
      <p:sp>
        <p:nvSpPr>
          <p:cNvPr id="3" name="Title 2"/>
          <p:cNvSpPr>
            <a:spLocks noGrp="1"/>
          </p:cNvSpPr>
          <p:nvPr>
            <p:ph type="title"/>
          </p:nvPr>
        </p:nvSpPr>
        <p:spPr/>
        <p:txBody>
          <a:bodyPr/>
          <a:lstStyle/>
          <a:p>
            <a:r>
              <a:rPr lang="en-US" dirty="0" smtClean="0"/>
              <a:t>Upload cookbooks to Chef Server</a:t>
            </a:r>
            <a:endParaRPr lang="en-US" dirty="0"/>
          </a:p>
        </p:txBody>
      </p:sp>
      <p:sp>
        <p:nvSpPr>
          <p:cNvPr id="4" name="Content Placeholder 3"/>
          <p:cNvSpPr>
            <a:spLocks noGrp="1"/>
          </p:cNvSpPr>
          <p:nvPr>
            <p:ph type="body" sz="quarter" idx="11"/>
          </p:nvPr>
        </p:nvSpPr>
        <p:spPr/>
        <p:txBody>
          <a:bodyPr>
            <a:normAutofit/>
          </a:bodyPr>
          <a:lstStyle/>
          <a:p>
            <a:r>
              <a:rPr lang="en-US" dirty="0" smtClean="0"/>
              <a:t>$ berks upload</a:t>
            </a:r>
            <a:endParaRPr lang="en-US" dirty="0"/>
          </a:p>
        </p:txBody>
      </p:sp>
    </p:spTree>
    <p:extLst>
      <p:ext uri="{BB962C8B-B14F-4D97-AF65-F5344CB8AC3E}">
        <p14:creationId xmlns:p14="http://schemas.microsoft.com/office/powerpoint/2010/main" val="38163459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1" y="2496327"/>
            <a:ext cx="11831137" cy="852712"/>
          </a:xfrm>
        </p:spPr>
        <p:txBody>
          <a:bodyPr>
            <a:normAutofit fontScale="90000"/>
          </a:bodyPr>
          <a:lstStyle/>
          <a:p>
            <a:r>
              <a:rPr lang="en-US" dirty="0" smtClean="0"/>
              <a:t>Introducing wrapper cookbooks</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Create the wrapper cookbook</a:t>
            </a:r>
          </a:p>
          <a:p>
            <a:pPr marL="342900" indent="-342900">
              <a:buFont typeface="Wingdings" charset="2"/>
              <a:buChar char="ü"/>
            </a:pPr>
            <a:r>
              <a:rPr lang="en-US" dirty="0" smtClean="0"/>
              <a:t>Set the default run interval to 5 minutes</a:t>
            </a:r>
          </a:p>
          <a:p>
            <a:pPr marL="342900" indent="-342900">
              <a:buFont typeface="Wingdings" charset="2"/>
              <a:buChar char="q"/>
            </a:pPr>
            <a:r>
              <a:rPr lang="en-US" dirty="0" smtClean="0"/>
              <a:t>Configure each of our nodes to run the default recipe from the wrapper cookbook</a:t>
            </a:r>
          </a:p>
          <a:p>
            <a:pPr marL="342900" indent="-342900">
              <a:buFont typeface="Wingdings" charset="2"/>
              <a:buChar char="q"/>
            </a:pPr>
            <a:endParaRPr lang="en-US" dirty="0"/>
          </a:p>
        </p:txBody>
      </p:sp>
      <p:sp>
        <p:nvSpPr>
          <p:cNvPr id="4" name="Content Placeholder 3"/>
          <p:cNvSpPr>
            <a:spLocks noGrp="1"/>
          </p:cNvSpPr>
          <p:nvPr>
            <p:ph sz="quarter" idx="11"/>
          </p:nvPr>
        </p:nvSpPr>
        <p:spPr>
          <a:xfrm>
            <a:off x="3017560" y="3462898"/>
            <a:ext cx="12222439" cy="1871102"/>
          </a:xfrm>
        </p:spPr>
        <p:txBody>
          <a:bodyPr>
            <a:normAutofit/>
          </a:bodyPr>
          <a:lstStyle/>
          <a:p>
            <a:r>
              <a:rPr lang="en-US" dirty="0"/>
              <a:t>We will </a:t>
            </a:r>
            <a:r>
              <a:rPr lang="en-US" dirty="0" smtClean="0"/>
              <a:t>create a wrapper cookbook to change the default chef</a:t>
            </a:r>
            <a:r>
              <a:rPr lang="en-US" dirty="0"/>
              <a:t>-client </a:t>
            </a:r>
            <a:r>
              <a:rPr lang="en-US" dirty="0" smtClean="0"/>
              <a:t>converge interval to every </a:t>
            </a:r>
            <a:r>
              <a:rPr lang="en-US" dirty="0"/>
              <a:t>5 </a:t>
            </a:r>
            <a:r>
              <a:rPr lang="en-US" dirty="0" smtClean="0"/>
              <a:t>minutes. If necessary this could still be overwritten via a role</a:t>
            </a:r>
            <a:endParaRPr lang="en-US" dirty="0"/>
          </a:p>
        </p:txBody>
      </p:sp>
    </p:spTree>
    <p:extLst>
      <p:ext uri="{BB962C8B-B14F-4D97-AF65-F5344CB8AC3E}">
        <p14:creationId xmlns:p14="http://schemas.microsoft.com/office/powerpoint/2010/main" val="31206537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5</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298365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 Add the recipe to the file </a:t>
            </a:r>
            <a:r>
              <a:rPr lang="en-US" dirty="0" err="1"/>
              <a:t>web.rb</a:t>
            </a:r>
            <a:r>
              <a:rPr lang="en-US" dirty="0"/>
              <a:t> </a:t>
            </a:r>
            <a:br>
              <a:rPr lang="en-US" dirty="0"/>
            </a:br>
            <a:endParaRPr lang="en-US" dirty="0"/>
          </a:p>
        </p:txBody>
      </p:sp>
      <p:sp>
        <p:nvSpPr>
          <p:cNvPr id="3" name="Content Placeholder 2"/>
          <p:cNvSpPr>
            <a:spLocks noGrp="1"/>
          </p:cNvSpPr>
          <p:nvPr>
            <p:ph sz="quarter" idx="10"/>
          </p:nvPr>
        </p:nvSpPr>
        <p:spPr/>
        <p:txBody>
          <a:bodyPr>
            <a:normAutofit/>
          </a:bodyPr>
          <a:lstStyle/>
          <a:p>
            <a:r>
              <a:rPr lang="en-US" sz="3200" dirty="0" smtClean="0">
                <a:latin typeface="Courier New" panose="02070309020205020404" pitchFamily="49" charset="0"/>
                <a:cs typeface="Courier New" panose="02070309020205020404" pitchFamily="49" charset="0"/>
              </a:rPr>
              <a:t>name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web</a:t>
            </a:r>
            <a:r>
              <a:rPr lang="uk-UA" sz="3200" dirty="0" smtClean="0">
                <a:latin typeface="Courier New" panose="02070309020205020404" pitchFamily="49" charset="0"/>
                <a:cs typeface="Courier New" panose="02070309020205020404" pitchFamily="49" charset="0"/>
              </a:rPr>
              <a:t>'</a:t>
            </a:r>
            <a:endParaRPr lang="en-US" sz="3200" dirty="0" smtClean="0">
              <a:latin typeface="Courier New" panose="02070309020205020404" pitchFamily="49" charset="0"/>
              <a:cs typeface="Courier New" panose="02070309020205020404" pitchFamily="49" charset="0"/>
            </a:endParaRPr>
          </a:p>
          <a:p>
            <a:r>
              <a:rPr lang="en-US" sz="3200" dirty="0" smtClean="0">
                <a:latin typeface="Courier New" panose="02070309020205020404" pitchFamily="49" charset="0"/>
                <a:cs typeface="Courier New" panose="02070309020205020404" pitchFamily="49" charset="0"/>
              </a:rPr>
              <a:t>description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Web Server</a:t>
            </a:r>
            <a:r>
              <a:rPr lang="uk-UA" sz="3200" dirty="0" smtClean="0">
                <a:latin typeface="Courier New" panose="02070309020205020404" pitchFamily="49" charset="0"/>
                <a:cs typeface="Courier New" panose="02070309020205020404" pitchFamily="49" charset="0"/>
              </a:rPr>
              <a:t>'</a:t>
            </a:r>
            <a:endParaRPr lang="en-US" sz="3200" dirty="0" smtClean="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 'recipe</a:t>
            </a:r>
            <a:r>
              <a:rPr lang="en-US" sz="3200" dirty="0" smtClean="0">
                <a:latin typeface="Courier New" panose="02070309020205020404" pitchFamily="49" charset="0"/>
                <a:cs typeface="Courier New" panose="02070309020205020404" pitchFamily="49" charset="0"/>
              </a:rPr>
              <a:t>[chef</a:t>
            </a:r>
            <a:r>
              <a:rPr lang="en-US" sz="3200" dirty="0">
                <a:latin typeface="Courier New" panose="02070309020205020404" pitchFamily="49" charset="0"/>
                <a:cs typeface="Courier New" panose="02070309020205020404" pitchFamily="49" charset="0"/>
              </a:rPr>
              <a:t>-client]', 'recipe[apache]'</a:t>
            </a:r>
          </a:p>
          <a:p>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 'recipe[my-chef-client]', 'recipe[apache]'</a:t>
            </a:r>
          </a:p>
          <a:p>
            <a:r>
              <a:rPr lang="en-US" sz="3200" dirty="0" err="1" smtClean="0">
                <a:latin typeface="Courier New" panose="02070309020205020404" pitchFamily="49" charset="0"/>
                <a:cs typeface="Courier New" panose="02070309020205020404" pitchFamily="49" charset="0"/>
              </a:rPr>
              <a:t>default_attributes</a:t>
            </a:r>
            <a:r>
              <a:rPr lang="en-US" sz="3200" dirty="0">
                <a:latin typeface="Courier New" panose="02070309020205020404" pitchFamily="49" charset="0"/>
                <a:cs typeface="Courier New" panose="02070309020205020404" pitchFamily="49" charset="0"/>
              </a:rPr>
              <a:t>({</a:t>
            </a:r>
          </a:p>
          <a:p>
            <a:r>
              <a:rPr lang="de-DE" sz="3200" dirty="0">
                <a:latin typeface="Courier New" panose="02070309020205020404" pitchFamily="49" charset="0"/>
                <a:cs typeface="Courier New" panose="02070309020205020404" pitchFamily="49" charset="0"/>
              </a:rPr>
              <a:t>  "</a:t>
            </a:r>
            <a:r>
              <a:rPr lang="de-DE" sz="3200" dirty="0" err="1">
                <a:latin typeface="Courier New" panose="02070309020205020404" pitchFamily="49" charset="0"/>
                <a:cs typeface="Courier New" panose="02070309020205020404" pitchFamily="49" charset="0"/>
              </a:rPr>
              <a:t>apache</a:t>
            </a:r>
            <a:r>
              <a:rPr lang="de-DE" sz="3200" dirty="0">
                <a:latin typeface="Courier New" panose="02070309020205020404" pitchFamily="49" charset="0"/>
                <a:cs typeface="Courier New" panose="02070309020205020404" pitchFamily="49" charset="0"/>
              </a:rPr>
              <a:t>" =&gt; </a:t>
            </a:r>
            <a:r>
              <a:rPr lang="de-DE" sz="3200" dirty="0" smtClean="0">
                <a:latin typeface="Courier New" panose="02070309020205020404" pitchFamily="49" charset="0"/>
                <a:cs typeface="Courier New" panose="02070309020205020404" pitchFamily="49" charset="0"/>
              </a:rPr>
              <a:t>{</a:t>
            </a:r>
            <a:endParaRPr lang="tr-TR" sz="3200" dirty="0">
              <a:latin typeface="Courier New" panose="02070309020205020404" pitchFamily="49" charset="0"/>
              <a:cs typeface="Courier New" panose="02070309020205020404" pitchFamily="49" charset="0"/>
            </a:endParaRPr>
          </a:p>
          <a:p>
            <a:r>
              <a:rPr lang="tr-TR" sz="3200" dirty="0">
                <a:latin typeface="Courier New" panose="02070309020205020404" pitchFamily="49" charset="0"/>
                <a:cs typeface="Courier New" panose="02070309020205020404" pitchFamily="49" charset="0"/>
              </a:rPr>
              <a:t>        </a:t>
            </a:r>
            <a:r>
              <a:rPr lang="tr-TR" sz="3200" dirty="0" smtClean="0">
                <a:latin typeface="Courier New" panose="02070309020205020404" pitchFamily="49" charset="0"/>
                <a:cs typeface="Courier New" panose="02070309020205020404" pitchFamily="49" charset="0"/>
              </a:rPr>
              <a:t>"port" </a:t>
            </a:r>
            <a:r>
              <a:rPr lang="tr-TR" sz="3200" dirty="0">
                <a:latin typeface="Courier New" panose="02070309020205020404" pitchFamily="49" charset="0"/>
                <a:cs typeface="Courier New" panose="02070309020205020404" pitchFamily="49" charset="0"/>
              </a:rPr>
              <a:t>=&gt; </a:t>
            </a:r>
            <a:r>
              <a:rPr lang="tr-TR" sz="3200" dirty="0" smtClean="0">
                <a:latin typeface="Courier New" panose="02070309020205020404" pitchFamily="49" charset="0"/>
                <a:cs typeface="Courier New" panose="02070309020205020404" pitchFamily="49" charset="0"/>
              </a:rPr>
              <a:t>8181</a:t>
            </a:r>
            <a:endParaRPr lang="tr-TR" sz="3200" dirty="0">
              <a:latin typeface="Courier New" panose="02070309020205020404" pitchFamily="49" charset="0"/>
              <a:cs typeface="Courier New" panose="02070309020205020404" pitchFamily="49" charset="0"/>
            </a:endParaRPr>
          </a:p>
          <a:p>
            <a:r>
              <a:rPr lang="tr-TR" sz="3200" dirty="0">
                <a:latin typeface="Courier New" panose="02070309020205020404" pitchFamily="49" charset="0"/>
                <a:cs typeface="Courier New" panose="02070309020205020404" pitchFamily="49" charset="0"/>
              </a:rPr>
              <a:t>      }</a:t>
            </a:r>
          </a:p>
          <a:p>
            <a:r>
              <a:rPr lang="tr-TR" sz="3200" dirty="0" smtClean="0">
                <a:latin typeface="Courier New" panose="02070309020205020404" pitchFamily="49" charset="0"/>
                <a:cs typeface="Courier New" panose="02070309020205020404" pitchFamily="49" charset="0"/>
              </a:rPr>
              <a:t>}</a:t>
            </a:r>
            <a:r>
              <a:rPr lang="tr-TR" sz="3200" dirty="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11" name="Content Placeholder 10"/>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~/chef-repo/roles</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web.rb</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2"/>
          </p:nvPr>
        </p:nvSpPr>
        <p:spPr>
          <a:xfrm>
            <a:off x="1124446" y="3258906"/>
            <a:ext cx="14404273" cy="659007"/>
          </a:xfrm>
        </p:spPr>
        <p:txBody>
          <a:bodyPr/>
          <a:lstStyle/>
          <a:p>
            <a:endParaRPr lang="en-US"/>
          </a:p>
        </p:txBody>
      </p:sp>
      <p:sp>
        <p:nvSpPr>
          <p:cNvPr id="8" name="Text Placeholder 7"/>
          <p:cNvSpPr>
            <a:spLocks noGrp="1"/>
          </p:cNvSpPr>
          <p:nvPr>
            <p:ph type="body" sz="quarter" idx="13"/>
          </p:nvPr>
        </p:nvSpPr>
        <p:spPr>
          <a:xfrm>
            <a:off x="1135042" y="3927582"/>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143317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Add the recipe to the file </a:t>
            </a:r>
            <a:r>
              <a:rPr lang="en-US" dirty="0" err="1" smtClean="0"/>
              <a:t>proxy.rb</a:t>
            </a:r>
            <a:endParaRPr lang="en-US" dirty="0"/>
          </a:p>
        </p:txBody>
      </p:sp>
      <p:sp>
        <p:nvSpPr>
          <p:cNvPr id="3" name="Content Placeholder 2"/>
          <p:cNvSpPr>
            <a:spLocks noGrp="1"/>
          </p:cNvSpPr>
          <p:nvPr>
            <p:ph sz="quarter" idx="10"/>
          </p:nvPr>
        </p:nvSpPr>
        <p:spPr/>
        <p:txBody>
          <a:bodyPr>
            <a:normAutofit/>
          </a:bodyPr>
          <a:lstStyle/>
          <a:p>
            <a:r>
              <a:rPr lang="en-US" sz="3200" dirty="0">
                <a:latin typeface="Courier New" panose="02070309020205020404" pitchFamily="49" charset="0"/>
                <a:cs typeface="Courier New" panose="02070309020205020404" pitchFamily="49" charset="0"/>
              </a:rPr>
              <a:t>name </a:t>
            </a:r>
            <a:r>
              <a:rPr lang="uk-UA" sz="3200" dirty="0" smtClean="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loadbalancer</a:t>
            </a:r>
            <a:r>
              <a:rPr lang="uk-UA"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description </a:t>
            </a:r>
            <a:r>
              <a:rPr lang="uk-UA" sz="3200" dirty="0" smtClean="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loadbalancer</a:t>
            </a:r>
            <a:r>
              <a:rPr lang="uk-UA"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 'recipe</a:t>
            </a:r>
            <a:r>
              <a:rPr lang="en-US" sz="3200" dirty="0" smtClean="0">
                <a:latin typeface="Courier New" panose="02070309020205020404" pitchFamily="49" charset="0"/>
                <a:cs typeface="Courier New" panose="02070309020205020404" pitchFamily="49" charset="0"/>
              </a:rPr>
              <a:t>[chef</a:t>
            </a:r>
            <a:r>
              <a:rPr lang="en-US" sz="3200" dirty="0">
                <a:latin typeface="Courier New" panose="02070309020205020404" pitchFamily="49" charset="0"/>
                <a:cs typeface="Courier New" panose="02070309020205020404" pitchFamily="49" charset="0"/>
              </a:rPr>
              <a:t>-client]', 'recipe[</a:t>
            </a:r>
            <a:r>
              <a:rPr lang="en-US" sz="3200" dirty="0" err="1">
                <a:latin typeface="Courier New" panose="02070309020205020404" pitchFamily="49" charset="0"/>
                <a:cs typeface="Courier New" panose="02070309020205020404" pitchFamily="49" charset="0"/>
              </a:rPr>
              <a:t>haproxy</a:t>
            </a:r>
            <a:r>
              <a:rPr lang="en-US" sz="3200" dirty="0">
                <a:latin typeface="Courier New" panose="02070309020205020404" pitchFamily="49" charset="0"/>
                <a:cs typeface="Courier New" panose="02070309020205020404" pitchFamily="49" charset="0"/>
              </a:rPr>
              <a:t>]'</a:t>
            </a:r>
          </a:p>
          <a:p>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 'recipe[my-chef-client]', 'recipe[</a:t>
            </a:r>
            <a:r>
              <a:rPr lang="en-US" sz="3200" dirty="0" err="1">
                <a:latin typeface="Courier New" panose="02070309020205020404" pitchFamily="49" charset="0"/>
                <a:cs typeface="Courier New" panose="02070309020205020404" pitchFamily="49" charset="0"/>
              </a:rPr>
              <a:t>haproxy</a:t>
            </a:r>
            <a:r>
              <a:rPr lang="en-US" sz="3200" dirty="0">
                <a:latin typeface="Courier New" panose="02070309020205020404" pitchFamily="49" charset="0"/>
                <a:cs typeface="Courier New" panose="02070309020205020404" pitchFamily="49" charset="0"/>
              </a:rPr>
              <a:t>]'</a:t>
            </a:r>
          </a:p>
          <a:p>
            <a:r>
              <a:rPr lang="en-US" sz="3200" dirty="0" err="1" smtClean="0">
                <a:latin typeface="Courier New" panose="02070309020205020404" pitchFamily="49" charset="0"/>
                <a:cs typeface="Courier New" panose="02070309020205020404" pitchFamily="49" charset="0"/>
              </a:rPr>
              <a:t>default_attributes</a:t>
            </a:r>
            <a:r>
              <a:rPr lang="en-US" sz="3200" dirty="0">
                <a:latin typeface="Courier New" panose="02070309020205020404" pitchFamily="49" charset="0"/>
                <a:cs typeface="Courier New" panose="02070309020205020404" pitchFamily="49" charset="0"/>
              </a:rPr>
              <a:t>({</a:t>
            </a:r>
          </a:p>
          <a:p>
            <a:r>
              <a:rPr lang="de-DE" sz="3200" dirty="0">
                <a:latin typeface="Courier New" panose="02070309020205020404" pitchFamily="49" charset="0"/>
                <a:cs typeface="Courier New" panose="02070309020205020404" pitchFamily="49" charset="0"/>
              </a:rPr>
              <a:t>  "</a:t>
            </a:r>
            <a:r>
              <a:rPr lang="de-DE" sz="3200" dirty="0" err="1">
                <a:latin typeface="Courier New" panose="02070309020205020404" pitchFamily="49" charset="0"/>
                <a:cs typeface="Courier New" panose="02070309020205020404" pitchFamily="49" charset="0"/>
              </a:rPr>
              <a:t>apache</a:t>
            </a:r>
            <a:r>
              <a:rPr lang="de-DE" sz="3200" dirty="0">
                <a:latin typeface="Courier New" panose="02070309020205020404" pitchFamily="49" charset="0"/>
                <a:cs typeface="Courier New" panose="02070309020205020404" pitchFamily="49" charset="0"/>
              </a:rPr>
              <a:t>" =&gt; {</a:t>
            </a:r>
            <a:endParaRPr lang="tr-TR" sz="3200" dirty="0">
              <a:latin typeface="Courier New" panose="02070309020205020404" pitchFamily="49" charset="0"/>
              <a:cs typeface="Courier New" panose="02070309020205020404" pitchFamily="49" charset="0"/>
            </a:endParaRPr>
          </a:p>
          <a:p>
            <a:r>
              <a:rPr lang="tr-TR" sz="3200" dirty="0">
                <a:latin typeface="Courier New" panose="02070309020205020404" pitchFamily="49" charset="0"/>
                <a:cs typeface="Courier New" panose="02070309020205020404" pitchFamily="49" charset="0"/>
              </a:rPr>
              <a:t>        "port" =&gt; 8181</a:t>
            </a:r>
          </a:p>
          <a:p>
            <a:r>
              <a:rPr lang="tr-TR" sz="3200" dirty="0">
                <a:latin typeface="Courier New" panose="02070309020205020404" pitchFamily="49" charset="0"/>
                <a:cs typeface="Courier New" panose="02070309020205020404" pitchFamily="49" charset="0"/>
              </a:rPr>
              <a:t>      }</a:t>
            </a:r>
          </a:p>
          <a:p>
            <a:r>
              <a:rPr lang="tr-TR" sz="3200" dirty="0">
                <a:latin typeface="Courier New" panose="02070309020205020404" pitchFamily="49" charset="0"/>
                <a:cs typeface="Courier New" panose="02070309020205020404" pitchFamily="49" charset="0"/>
              </a:rPr>
              <a:t>}</a:t>
            </a:r>
            <a:r>
              <a:rPr lang="tr-TR"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~/chef-repo/roles/</a:t>
            </a:r>
            <a:r>
              <a:rPr lang="en-US" dirty="0" err="1" smtClean="0">
                <a:latin typeface="Courier New" panose="02070309020205020404" pitchFamily="49" charset="0"/>
                <a:cs typeface="Courier New" panose="02070309020205020404" pitchFamily="49" charset="0"/>
              </a:rPr>
              <a:t>loadbalancer.rb</a:t>
            </a:r>
            <a:endParaRPr lang="en-US" dirty="0">
              <a:latin typeface="Courier New" panose="02070309020205020404" pitchFamily="49" charset="0"/>
              <a:cs typeface="Courier New" panose="02070309020205020404" pitchFamily="49" charset="0"/>
            </a:endParaRPr>
          </a:p>
        </p:txBody>
      </p:sp>
      <p:sp>
        <p:nvSpPr>
          <p:cNvPr id="11" name="Text Placeholder 10"/>
          <p:cNvSpPr>
            <a:spLocks noGrp="1"/>
          </p:cNvSpPr>
          <p:nvPr>
            <p:ph type="body" sz="quarter" idx="12"/>
          </p:nvPr>
        </p:nvSpPr>
        <p:spPr>
          <a:xfrm>
            <a:off x="1124446" y="3258906"/>
            <a:ext cx="14404273" cy="659007"/>
          </a:xfrm>
        </p:spPr>
        <p:txBody>
          <a:bodyPr/>
          <a:lstStyle/>
          <a:p>
            <a:endParaRPr lang="en-US"/>
          </a:p>
        </p:txBody>
      </p:sp>
      <p:sp>
        <p:nvSpPr>
          <p:cNvPr id="12" name="Text Placeholder 11"/>
          <p:cNvSpPr>
            <a:spLocks noGrp="1"/>
          </p:cNvSpPr>
          <p:nvPr>
            <p:ph type="body" sz="quarter" idx="13"/>
          </p:nvPr>
        </p:nvSpPr>
        <p:spPr>
          <a:xfrm>
            <a:off x="1135042" y="3927582"/>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309905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70199"/>
            <a:ext cx="14423693" cy="4188969"/>
          </a:xfrm>
        </p:spPr>
        <p:txBody>
          <a:bodyPr/>
          <a:lstStyle/>
          <a:p>
            <a:r>
              <a:rPr lang="en-US" dirty="0">
                <a:latin typeface="Courier New" panose="02070309020205020404" pitchFamily="49" charset="0"/>
                <a:cs typeface="Courier New" panose="02070309020205020404" pitchFamily="49" charset="0"/>
              </a:rPr>
              <a:t>Updated Role web!</a:t>
            </a:r>
          </a:p>
          <a:p>
            <a:r>
              <a:rPr lang="en-US" dirty="0">
                <a:latin typeface="Courier New" panose="02070309020205020404" pitchFamily="49" charset="0"/>
                <a:cs typeface="Courier New" panose="02070309020205020404" pitchFamily="49" charset="0"/>
              </a:rPr>
              <a:t>Updated Role </a:t>
            </a:r>
            <a:r>
              <a:rPr lang="en-US" dirty="0" err="1" smtClean="0">
                <a:latin typeface="Courier New" panose="02070309020205020404" pitchFamily="49" charset="0"/>
                <a:cs typeface="Courier New" panose="02070309020205020404" pitchFamily="49" charset="0"/>
              </a:rPr>
              <a:t>loadbalancer</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Upload the roles files</a:t>
            </a:r>
            <a:endParaRPr lang="en-US" dirty="0"/>
          </a:p>
        </p:txBody>
      </p:sp>
      <p:sp>
        <p:nvSpPr>
          <p:cNvPr id="4" name="Text Placeholder 3"/>
          <p:cNvSpPr>
            <a:spLocks noGrp="1"/>
          </p:cNvSpPr>
          <p:nvPr>
            <p:ph type="body" sz="quarter" idx="11"/>
          </p:nvPr>
        </p:nvSpPr>
        <p:spPr>
          <a:xfrm>
            <a:off x="1121104" y="1337149"/>
            <a:ext cx="14422528" cy="1152051"/>
          </a:xfrm>
        </p:spPr>
        <p:txBody>
          <a:bodyPr/>
          <a:lstStyle/>
          <a:p>
            <a:r>
              <a:rPr lang="en-US" dirty="0" smtClean="0">
                <a:latin typeface="Courier New" panose="02070309020205020404" pitchFamily="49" charset="0"/>
                <a:cs typeface="Courier New" panose="02070309020205020404" pitchFamily="49" charset="0"/>
              </a:rPr>
              <a:t>$ cd ~/chef-repo</a:t>
            </a:r>
          </a:p>
          <a:p>
            <a:r>
              <a:rPr lang="en-US" dirty="0" smtClean="0">
                <a:latin typeface="Courier New" panose="02070309020205020404" pitchFamily="49" charset="0"/>
                <a:cs typeface="Courier New" panose="02070309020205020404" pitchFamily="49" charset="0"/>
              </a:rPr>
              <a:t>$ knife role from file </a:t>
            </a:r>
            <a:r>
              <a:rPr lang="en-US" dirty="0" err="1" smtClean="0">
                <a:latin typeface="Courier New" panose="02070309020205020404" pitchFamily="49" charset="0"/>
                <a:cs typeface="Courier New" panose="02070309020205020404" pitchFamily="49" charset="0"/>
              </a:rPr>
              <a:t>web.rb</a:t>
            </a:r>
            <a:r>
              <a:rPr lang="en-US" dirty="0" smtClean="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loadbalancer.rb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434328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200" dirty="0" smtClean="0">
                <a:latin typeface="Courier New" panose="02070309020205020404" pitchFamily="49" charset="0"/>
                <a:cs typeface="Courier New" panose="02070309020205020404" pitchFamily="49" charset="0"/>
              </a:rPr>
              <a:t>...</a:t>
            </a:r>
          </a:p>
          <a:p>
            <a:r>
              <a:rPr lang="en-US" sz="2200" dirty="0" smtClean="0">
                <a:latin typeface="Courier New" panose="02070309020205020404" pitchFamily="49" charset="0"/>
                <a:cs typeface="Courier New" panose="02070309020205020404" pitchFamily="49" charset="0"/>
              </a:rPr>
              <a:t>ec2</a:t>
            </a:r>
            <a:r>
              <a:rPr lang="en-US" sz="2200" dirty="0">
                <a:latin typeface="Courier New" panose="02070309020205020404" pitchFamily="49" charset="0"/>
                <a:cs typeface="Courier New" panose="02070309020205020404" pitchFamily="49" charset="0"/>
              </a:rPr>
              <a:t>-54-88-169-195.compute-1.amazonaws.com   * service[chef-client] action restart</a:t>
            </a:r>
          </a:p>
          <a:p>
            <a:r>
              <a:rPr lang="en-US" sz="2200" dirty="0">
                <a:latin typeface="Courier New" panose="02070309020205020404" pitchFamily="49" charset="0"/>
                <a:cs typeface="Courier New" panose="02070309020205020404" pitchFamily="49" charset="0"/>
              </a:rPr>
              <a:t>ec2-54-88-169-195.compute-1.amazonaws.com     - restart service service[chef-client]</a:t>
            </a:r>
          </a:p>
          <a:p>
            <a:r>
              <a:rPr lang="en-US" sz="2200" dirty="0">
                <a:latin typeface="Courier New" panose="02070309020205020404" pitchFamily="49" charset="0"/>
                <a:cs typeface="Courier New" panose="02070309020205020404" pitchFamily="49" charset="0"/>
              </a:rPr>
              <a:t>ec2-54-84-233-7.compute-1.amazonaws.com</a:t>
            </a:r>
          </a:p>
          <a:p>
            <a:r>
              <a:rPr lang="en-US" sz="2200" dirty="0">
                <a:latin typeface="Courier New" panose="02070309020205020404" pitchFamily="49" charset="0"/>
                <a:cs typeface="Courier New" panose="02070309020205020404" pitchFamily="49" charset="0"/>
              </a:rPr>
              <a:t>ec2-54-84-233-7.compute-1.amazonaws.com   Running handlers:</a:t>
            </a:r>
          </a:p>
          <a:p>
            <a:r>
              <a:rPr lang="en-US" sz="2200" dirty="0">
                <a:latin typeface="Courier New" panose="02070309020205020404" pitchFamily="49" charset="0"/>
                <a:cs typeface="Courier New" panose="02070309020205020404" pitchFamily="49" charset="0"/>
              </a:rPr>
              <a:t>ec2-54-84-233-7.compute-1.amazonaws.com   Running handlers complete</a:t>
            </a:r>
          </a:p>
          <a:p>
            <a:r>
              <a:rPr lang="en-US" sz="2200" dirty="0">
                <a:latin typeface="Courier New" panose="02070309020205020404" pitchFamily="49" charset="0"/>
                <a:cs typeface="Courier New" panose="02070309020205020404" pitchFamily="49" charset="0"/>
              </a:rPr>
              <a:t>ec2-54-84-233-7.compute-1.amazonaws.com   Chef Client finished, 2/15 resources updated in 14.158836577 seconds</a:t>
            </a:r>
          </a:p>
          <a:p>
            <a:r>
              <a:rPr lang="en-US" sz="2200" dirty="0">
                <a:latin typeface="Courier New" panose="02070309020205020404" pitchFamily="49" charset="0"/>
                <a:cs typeface="Courier New" panose="02070309020205020404" pitchFamily="49" charset="0"/>
              </a:rPr>
              <a:t>ec2-54-88-169-195.compute-1.amazonaws.com</a:t>
            </a:r>
          </a:p>
          <a:p>
            <a:r>
              <a:rPr lang="en-US" sz="2200" dirty="0">
                <a:latin typeface="Courier New" panose="02070309020205020404" pitchFamily="49" charset="0"/>
                <a:cs typeface="Courier New" panose="02070309020205020404" pitchFamily="49" charset="0"/>
              </a:rPr>
              <a:t>ec2-54-88-169-195.compute-1.amazonaws.com Running handlers:</a:t>
            </a:r>
          </a:p>
          <a:p>
            <a:r>
              <a:rPr lang="en-US" sz="2200" dirty="0">
                <a:latin typeface="Courier New" panose="02070309020205020404" pitchFamily="49" charset="0"/>
                <a:cs typeface="Courier New" panose="02070309020205020404" pitchFamily="49" charset="0"/>
              </a:rPr>
              <a:t>ec2-54-88-169-195.compute-1.amazonaws.com Running handlers complete</a:t>
            </a:r>
          </a:p>
          <a:p>
            <a:r>
              <a:rPr lang="en-US" sz="2200" dirty="0">
                <a:latin typeface="Courier New" panose="02070309020205020404" pitchFamily="49" charset="0"/>
                <a:cs typeface="Courier New" panose="02070309020205020404" pitchFamily="49" charset="0"/>
              </a:rPr>
              <a:t>ec2-54-88-169-195.compute-1.amazonaws.com Chef Client finished, 2/14 resources updated in 14.179414969 seconds</a:t>
            </a:r>
          </a:p>
        </p:txBody>
      </p:sp>
      <p:sp>
        <p:nvSpPr>
          <p:cNvPr id="3" name="Title 2"/>
          <p:cNvSpPr>
            <a:spLocks noGrp="1"/>
          </p:cNvSpPr>
          <p:nvPr>
            <p:ph type="title"/>
          </p:nvPr>
        </p:nvSpPr>
        <p:spPr/>
        <p:txBody>
          <a:bodyPr/>
          <a:lstStyle/>
          <a:p>
            <a:r>
              <a:rPr lang="en-US" dirty="0" smtClean="0"/>
              <a:t>GE: Converge All Nodes</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179673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70909"/>
            <a:ext cx="14423693" cy="5370642"/>
          </a:xfrm>
        </p:spPr>
        <p:txBody>
          <a:bodyPr/>
          <a:lstStyle/>
          <a:p>
            <a:r>
              <a:rPr lang="nl-NL" sz="2200" dirty="0">
                <a:latin typeface="Courier New" panose="02070309020205020404" pitchFamily="49" charset="0"/>
                <a:cs typeface="Courier New" panose="02070309020205020404" pitchFamily="49" charset="0"/>
              </a:rPr>
              <a:t>ec2-54-88-169-195.compute-1.amazonaws.com root     15626  0.0 10.1 266936 61120 ?        </a:t>
            </a:r>
            <a:r>
              <a:rPr lang="nl-NL" sz="2200" dirty="0" err="1">
                <a:latin typeface="Courier New" panose="02070309020205020404" pitchFamily="49" charset="0"/>
                <a:cs typeface="Courier New" panose="02070309020205020404" pitchFamily="49" charset="0"/>
              </a:rPr>
              <a:t>Sl</a:t>
            </a:r>
            <a:r>
              <a:rPr lang="nl-NL" sz="2200" dirty="0">
                <a:latin typeface="Courier New" panose="02070309020205020404" pitchFamily="49" charset="0"/>
                <a:cs typeface="Courier New" panose="02070309020205020404" pitchFamily="49" charset="0"/>
              </a:rPr>
              <a:t>   13:21   0:00 /</a:t>
            </a:r>
            <a:r>
              <a:rPr lang="nl-NL" sz="2200" dirty="0" err="1">
                <a:latin typeface="Courier New" panose="02070309020205020404" pitchFamily="49" charset="0"/>
                <a:cs typeface="Courier New" panose="02070309020205020404" pitchFamily="49" charset="0"/>
              </a:rPr>
              <a:t>opt</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chefdk</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embedded</a:t>
            </a:r>
            <a:r>
              <a:rPr lang="nl-NL" sz="2200" dirty="0">
                <a:latin typeface="Courier New" panose="02070309020205020404" pitchFamily="49" charset="0"/>
                <a:cs typeface="Courier New" panose="02070309020205020404" pitchFamily="49" charset="0"/>
              </a:rPr>
              <a:t>/bin/</a:t>
            </a:r>
            <a:r>
              <a:rPr lang="nl-NL" sz="2200" dirty="0" err="1">
                <a:latin typeface="Courier New" panose="02070309020205020404" pitchFamily="49" charset="0"/>
                <a:cs typeface="Courier New" panose="02070309020205020404" pitchFamily="49" charset="0"/>
              </a:rPr>
              <a:t>ruby</a:t>
            </a:r>
            <a:r>
              <a:rPr lang="nl-NL" sz="2200" dirty="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usr</a:t>
            </a:r>
            <a:r>
              <a:rPr lang="nl-NL" sz="2200" dirty="0">
                <a:latin typeface="Courier New" panose="02070309020205020404" pitchFamily="49" charset="0"/>
                <a:cs typeface="Courier New" panose="02070309020205020404" pitchFamily="49" charset="0"/>
              </a:rPr>
              <a:t>/bin/chef-</a:t>
            </a:r>
            <a:r>
              <a:rPr lang="nl-NL" sz="2200" dirty="0" err="1">
                <a:latin typeface="Courier New" panose="02070309020205020404" pitchFamily="49" charset="0"/>
                <a:cs typeface="Courier New" panose="02070309020205020404" pitchFamily="49" charset="0"/>
              </a:rPr>
              <a:t>client</a:t>
            </a:r>
            <a:r>
              <a:rPr lang="nl-NL" sz="2200" dirty="0">
                <a:latin typeface="Courier New" panose="02070309020205020404" pitchFamily="49" charset="0"/>
                <a:cs typeface="Courier New" panose="02070309020205020404" pitchFamily="49" charset="0"/>
              </a:rPr>
              <a:t> -d -c /</a:t>
            </a:r>
            <a:r>
              <a:rPr lang="nl-NL" sz="2200" dirty="0" err="1">
                <a:latin typeface="Courier New" panose="02070309020205020404" pitchFamily="49" charset="0"/>
                <a:cs typeface="Courier New" panose="02070309020205020404" pitchFamily="49" charset="0"/>
              </a:rPr>
              <a:t>etc</a:t>
            </a:r>
            <a:r>
              <a:rPr lang="nl-NL" sz="2200" dirty="0">
                <a:latin typeface="Courier New" panose="02070309020205020404" pitchFamily="49" charset="0"/>
                <a:cs typeface="Courier New" panose="02070309020205020404" pitchFamily="49" charset="0"/>
              </a:rPr>
              <a:t>/chef/</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-P /var/run/chef/</a:t>
            </a:r>
            <a:r>
              <a:rPr lang="nl-NL" sz="2200" dirty="0" err="1">
                <a:latin typeface="Courier New" panose="02070309020205020404" pitchFamily="49" charset="0"/>
                <a:cs typeface="Courier New" panose="02070309020205020404" pitchFamily="49" charset="0"/>
              </a:rPr>
              <a:t>client.pid</a:t>
            </a:r>
            <a:r>
              <a:rPr lang="nl-NL" sz="2200" dirty="0">
                <a:latin typeface="Courier New" panose="02070309020205020404" pitchFamily="49" charset="0"/>
                <a:cs typeface="Courier New" panose="02070309020205020404" pitchFamily="49" charset="0"/>
              </a:rPr>
              <a:t> -i 300 -s </a:t>
            </a:r>
            <a:r>
              <a:rPr lang="nl-NL" sz="2200" dirty="0" smtClean="0">
                <a:latin typeface="Courier New" panose="02070309020205020404" pitchFamily="49" charset="0"/>
                <a:cs typeface="Courier New" panose="02070309020205020404" pitchFamily="49" charset="0"/>
              </a:rPr>
              <a:t>300</a:t>
            </a:r>
          </a:p>
          <a:p>
            <a:r>
              <a:rPr lang="nl-NL" sz="2200" dirty="0" smtClean="0">
                <a:latin typeface="Courier New" panose="02070309020205020404" pitchFamily="49" charset="0"/>
                <a:cs typeface="Courier New" panose="02070309020205020404" pitchFamily="49" charset="0"/>
              </a:rPr>
              <a:t>...</a:t>
            </a:r>
            <a:endParaRPr lang="nl-NL" sz="2200" dirty="0">
              <a:latin typeface="Courier New" panose="02070309020205020404" pitchFamily="49" charset="0"/>
              <a:cs typeface="Courier New" panose="02070309020205020404" pitchFamily="49" charset="0"/>
            </a:endParaRPr>
          </a:p>
          <a:p>
            <a:r>
              <a:rPr lang="nl-NL" sz="2200" dirty="0">
                <a:latin typeface="Courier New" panose="02070309020205020404" pitchFamily="49" charset="0"/>
                <a:cs typeface="Courier New" panose="02070309020205020404" pitchFamily="49" charset="0"/>
              </a:rPr>
              <a:t>ec2-54-88-185-159.compute-1.amazonaws.com root     11209  0.0 10.0 266904 61016 ?        </a:t>
            </a:r>
            <a:r>
              <a:rPr lang="nl-NL" sz="2200" dirty="0" err="1">
                <a:latin typeface="Courier New" panose="02070309020205020404" pitchFamily="49" charset="0"/>
                <a:cs typeface="Courier New" panose="02070309020205020404" pitchFamily="49" charset="0"/>
              </a:rPr>
              <a:t>Sl</a:t>
            </a:r>
            <a:r>
              <a:rPr lang="nl-NL" sz="2200" dirty="0">
                <a:latin typeface="Courier New" panose="02070309020205020404" pitchFamily="49" charset="0"/>
                <a:cs typeface="Courier New" panose="02070309020205020404" pitchFamily="49" charset="0"/>
              </a:rPr>
              <a:t>   13:21   0:00 /</a:t>
            </a:r>
            <a:r>
              <a:rPr lang="nl-NL" sz="2200" dirty="0" err="1">
                <a:latin typeface="Courier New" panose="02070309020205020404" pitchFamily="49" charset="0"/>
                <a:cs typeface="Courier New" panose="02070309020205020404" pitchFamily="49" charset="0"/>
              </a:rPr>
              <a:t>opt</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chefdk</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embedded</a:t>
            </a:r>
            <a:r>
              <a:rPr lang="nl-NL" sz="2200" dirty="0">
                <a:latin typeface="Courier New" panose="02070309020205020404" pitchFamily="49" charset="0"/>
                <a:cs typeface="Courier New" panose="02070309020205020404" pitchFamily="49" charset="0"/>
              </a:rPr>
              <a:t>/bin/</a:t>
            </a:r>
            <a:r>
              <a:rPr lang="nl-NL" sz="2200" dirty="0" err="1">
                <a:latin typeface="Courier New" panose="02070309020205020404" pitchFamily="49" charset="0"/>
                <a:cs typeface="Courier New" panose="02070309020205020404" pitchFamily="49" charset="0"/>
              </a:rPr>
              <a:t>ruby</a:t>
            </a:r>
            <a:r>
              <a:rPr lang="nl-NL" sz="2200" dirty="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usr</a:t>
            </a:r>
            <a:r>
              <a:rPr lang="nl-NL" sz="2200" dirty="0">
                <a:latin typeface="Courier New" panose="02070309020205020404" pitchFamily="49" charset="0"/>
                <a:cs typeface="Courier New" panose="02070309020205020404" pitchFamily="49" charset="0"/>
              </a:rPr>
              <a:t>/bin/chef-</a:t>
            </a:r>
            <a:r>
              <a:rPr lang="nl-NL" sz="2200" dirty="0" err="1">
                <a:latin typeface="Courier New" panose="02070309020205020404" pitchFamily="49" charset="0"/>
                <a:cs typeface="Courier New" panose="02070309020205020404" pitchFamily="49" charset="0"/>
              </a:rPr>
              <a:t>client</a:t>
            </a:r>
            <a:r>
              <a:rPr lang="nl-NL" sz="2200" dirty="0">
                <a:latin typeface="Courier New" panose="02070309020205020404" pitchFamily="49" charset="0"/>
                <a:cs typeface="Courier New" panose="02070309020205020404" pitchFamily="49" charset="0"/>
              </a:rPr>
              <a:t> -d -c /</a:t>
            </a:r>
            <a:r>
              <a:rPr lang="nl-NL" sz="2200" dirty="0" err="1">
                <a:latin typeface="Courier New" panose="02070309020205020404" pitchFamily="49" charset="0"/>
                <a:cs typeface="Courier New" panose="02070309020205020404" pitchFamily="49" charset="0"/>
              </a:rPr>
              <a:t>etc</a:t>
            </a:r>
            <a:r>
              <a:rPr lang="nl-NL" sz="2200" dirty="0">
                <a:latin typeface="Courier New" panose="02070309020205020404" pitchFamily="49" charset="0"/>
                <a:cs typeface="Courier New" panose="02070309020205020404" pitchFamily="49" charset="0"/>
              </a:rPr>
              <a:t>/chef/</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-P /var/run/chef/</a:t>
            </a:r>
            <a:r>
              <a:rPr lang="nl-NL" sz="2200" dirty="0" err="1">
                <a:latin typeface="Courier New" panose="02070309020205020404" pitchFamily="49" charset="0"/>
                <a:cs typeface="Courier New" panose="02070309020205020404" pitchFamily="49" charset="0"/>
              </a:rPr>
              <a:t>client.pid</a:t>
            </a:r>
            <a:r>
              <a:rPr lang="nl-NL" sz="2200" dirty="0">
                <a:latin typeface="Courier New" panose="02070309020205020404" pitchFamily="49" charset="0"/>
                <a:cs typeface="Courier New" panose="02070309020205020404" pitchFamily="49" charset="0"/>
              </a:rPr>
              <a:t> -i 300 -s 300</a:t>
            </a:r>
          </a:p>
          <a:p>
            <a:r>
              <a:rPr lang="nl-NL" sz="2200" dirty="0" smtClean="0">
                <a:latin typeface="Courier New" panose="02070309020205020404" pitchFamily="49" charset="0"/>
                <a:cs typeface="Courier New" panose="02070309020205020404" pitchFamily="49" charset="0"/>
              </a:rPr>
              <a:t>...</a:t>
            </a:r>
          </a:p>
          <a:p>
            <a:r>
              <a:rPr lang="nl-NL" sz="2200" dirty="0" smtClean="0">
                <a:latin typeface="Courier New" panose="02070309020205020404" pitchFamily="49" charset="0"/>
                <a:cs typeface="Courier New" panose="02070309020205020404" pitchFamily="49" charset="0"/>
              </a:rPr>
              <a:t>ec2</a:t>
            </a:r>
            <a:r>
              <a:rPr lang="nl-NL" sz="2200" dirty="0">
                <a:latin typeface="Courier New" panose="02070309020205020404" pitchFamily="49" charset="0"/>
                <a:cs typeface="Courier New" panose="02070309020205020404" pitchFamily="49" charset="0"/>
              </a:rPr>
              <a:t>-54-84-233-7.compute-1.amazonaws.com   root     10906  0.0 10.1 267016 61096 ?        </a:t>
            </a:r>
            <a:r>
              <a:rPr lang="nl-NL" sz="2200" dirty="0" err="1">
                <a:latin typeface="Courier New" panose="02070309020205020404" pitchFamily="49" charset="0"/>
                <a:cs typeface="Courier New" panose="02070309020205020404" pitchFamily="49" charset="0"/>
              </a:rPr>
              <a:t>Sl</a:t>
            </a:r>
            <a:r>
              <a:rPr lang="nl-NL" sz="2200" dirty="0">
                <a:latin typeface="Courier New" panose="02070309020205020404" pitchFamily="49" charset="0"/>
                <a:cs typeface="Courier New" panose="02070309020205020404" pitchFamily="49" charset="0"/>
              </a:rPr>
              <a:t>   13:21   0:00 /</a:t>
            </a:r>
            <a:r>
              <a:rPr lang="nl-NL" sz="2200" dirty="0" err="1">
                <a:latin typeface="Courier New" panose="02070309020205020404" pitchFamily="49" charset="0"/>
                <a:cs typeface="Courier New" panose="02070309020205020404" pitchFamily="49" charset="0"/>
              </a:rPr>
              <a:t>opt</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chefdk</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embedded</a:t>
            </a:r>
            <a:r>
              <a:rPr lang="nl-NL" sz="2200" dirty="0">
                <a:latin typeface="Courier New" panose="02070309020205020404" pitchFamily="49" charset="0"/>
                <a:cs typeface="Courier New" panose="02070309020205020404" pitchFamily="49" charset="0"/>
              </a:rPr>
              <a:t>/bin/</a:t>
            </a:r>
            <a:r>
              <a:rPr lang="nl-NL" sz="2200" dirty="0" err="1">
                <a:latin typeface="Courier New" panose="02070309020205020404" pitchFamily="49" charset="0"/>
                <a:cs typeface="Courier New" panose="02070309020205020404" pitchFamily="49" charset="0"/>
              </a:rPr>
              <a:t>ruby</a:t>
            </a:r>
            <a:r>
              <a:rPr lang="nl-NL" sz="2200" dirty="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usr</a:t>
            </a:r>
            <a:r>
              <a:rPr lang="nl-NL" sz="2200" dirty="0">
                <a:latin typeface="Courier New" panose="02070309020205020404" pitchFamily="49" charset="0"/>
                <a:cs typeface="Courier New" panose="02070309020205020404" pitchFamily="49" charset="0"/>
              </a:rPr>
              <a:t>/bin/chef-</a:t>
            </a:r>
            <a:r>
              <a:rPr lang="nl-NL" sz="2200" dirty="0" err="1">
                <a:latin typeface="Courier New" panose="02070309020205020404" pitchFamily="49" charset="0"/>
                <a:cs typeface="Courier New" panose="02070309020205020404" pitchFamily="49" charset="0"/>
              </a:rPr>
              <a:t>client</a:t>
            </a:r>
            <a:r>
              <a:rPr lang="nl-NL" sz="2200" dirty="0">
                <a:latin typeface="Courier New" panose="02070309020205020404" pitchFamily="49" charset="0"/>
                <a:cs typeface="Courier New" panose="02070309020205020404" pitchFamily="49" charset="0"/>
              </a:rPr>
              <a:t> -d -c /</a:t>
            </a:r>
            <a:r>
              <a:rPr lang="nl-NL" sz="2200" dirty="0" err="1">
                <a:latin typeface="Courier New" panose="02070309020205020404" pitchFamily="49" charset="0"/>
                <a:cs typeface="Courier New" panose="02070309020205020404" pitchFamily="49" charset="0"/>
              </a:rPr>
              <a:t>etc</a:t>
            </a:r>
            <a:r>
              <a:rPr lang="nl-NL" sz="2200" dirty="0">
                <a:latin typeface="Courier New" panose="02070309020205020404" pitchFamily="49" charset="0"/>
                <a:cs typeface="Courier New" panose="02070309020205020404" pitchFamily="49" charset="0"/>
              </a:rPr>
              <a:t>/chef/</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-P /var/run/chef/</a:t>
            </a:r>
            <a:r>
              <a:rPr lang="nl-NL" sz="2200" dirty="0" err="1">
                <a:latin typeface="Courier New" panose="02070309020205020404" pitchFamily="49" charset="0"/>
                <a:cs typeface="Courier New" panose="02070309020205020404" pitchFamily="49" charset="0"/>
              </a:rPr>
              <a:t>client.pid</a:t>
            </a:r>
            <a:r>
              <a:rPr lang="nl-NL" sz="2200" dirty="0">
                <a:latin typeface="Courier New" panose="02070309020205020404" pitchFamily="49" charset="0"/>
                <a:cs typeface="Courier New" panose="02070309020205020404" pitchFamily="49" charset="0"/>
              </a:rPr>
              <a:t> -i 300 -s </a:t>
            </a:r>
            <a:r>
              <a:rPr lang="nl-NL" sz="2200" dirty="0" smtClean="0">
                <a:latin typeface="Courier New" panose="02070309020205020404" pitchFamily="49" charset="0"/>
                <a:cs typeface="Courier New" panose="02070309020205020404" pitchFamily="49" charset="0"/>
              </a:rPr>
              <a:t>300</a:t>
            </a:r>
          </a:p>
          <a:p>
            <a:r>
              <a:rPr lang="nl-NL" sz="2200" dirty="0" smtClean="0">
                <a:latin typeface="Courier New" panose="02070309020205020404" pitchFamily="49" charset="0"/>
                <a:cs typeface="Courier New" panose="02070309020205020404" pitchFamily="49" charset="0"/>
              </a:rPr>
              <a:t>...</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a:t>
            </a:r>
            <a:r>
              <a:rPr lang="en-US" dirty="0"/>
              <a:t>: Verify chef-client is running</a:t>
            </a:r>
          </a:p>
        </p:txBody>
      </p:sp>
      <p:sp>
        <p:nvSpPr>
          <p:cNvPr id="4" name="Text Placeholder 3"/>
          <p:cNvSpPr>
            <a:spLocks noGrp="1"/>
          </p:cNvSpPr>
          <p:nvPr>
            <p:ph type="body" sz="quarter" idx="11"/>
          </p:nvPr>
        </p:nvSpPr>
        <p:spPr>
          <a:xfrm>
            <a:off x="1121104" y="1320216"/>
            <a:ext cx="14422528" cy="1104329"/>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a:t>
            </a:r>
            <a:r>
              <a:rPr lang="en-US" sz="3200" dirty="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ps</a:t>
            </a:r>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awux</a:t>
            </a:r>
            <a:r>
              <a:rPr lang="en-US" sz="3200" dirty="0">
                <a:latin typeface="Courier New" panose="02070309020205020404" pitchFamily="49" charset="0"/>
                <a:cs typeface="Courier New" panose="02070309020205020404" pitchFamily="49" charset="0"/>
              </a:rPr>
              <a:t> | </a:t>
            </a:r>
            <a:r>
              <a:rPr lang="en-US" sz="3200" dirty="0" err="1">
                <a:latin typeface="Courier New" panose="02070309020205020404" pitchFamily="49" charset="0"/>
                <a:cs typeface="Courier New" panose="02070309020205020404" pitchFamily="49" charset="0"/>
              </a:rPr>
              <a:t>grep</a:t>
            </a:r>
            <a:r>
              <a:rPr lang="en-US" sz="3200" dirty="0">
                <a:latin typeface="Courier New" panose="02070309020205020404" pitchFamily="49" charset="0"/>
                <a:cs typeface="Courier New" panose="02070309020205020404" pitchFamily="49" charset="0"/>
              </a:rPr>
              <a:t> chef-</a:t>
            </a:r>
            <a:r>
              <a:rPr lang="en-US" sz="3200" dirty="0" smtClean="0">
                <a:latin typeface="Courier New" panose="02070309020205020404" pitchFamily="49" charset="0"/>
                <a:cs typeface="Courier New" panose="02070309020205020404" pitchFamily="49" charset="0"/>
              </a:rPr>
              <a:t>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
        <p:nvSpPr>
          <p:cNvPr id="8" name="Rectangle 7"/>
          <p:cNvSpPr/>
          <p:nvPr/>
        </p:nvSpPr>
        <p:spPr bwMode="auto">
          <a:xfrm>
            <a:off x="1120565" y="3455093"/>
            <a:ext cx="14432399" cy="58350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1120565" y="4902893"/>
            <a:ext cx="14432399" cy="58350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Rectangle 9"/>
          <p:cNvSpPr/>
          <p:nvPr/>
        </p:nvSpPr>
        <p:spPr bwMode="auto">
          <a:xfrm>
            <a:off x="1120565" y="6528493"/>
            <a:ext cx="14432399" cy="58350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6361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Using Community Cookbooks</a:t>
            </a:r>
            <a:endParaRPr lang="en-US" dirty="0"/>
          </a:p>
        </p:txBody>
      </p:sp>
      <p:sp>
        <p:nvSpPr>
          <p:cNvPr id="3" name="Text Placeholder 2"/>
          <p:cNvSpPr>
            <a:spLocks noGrp="1"/>
          </p:cNvSpPr>
          <p:nvPr>
            <p:ph type="subTitle" idx="1"/>
          </p:nvPr>
        </p:nvSpPr>
        <p:spPr/>
        <p:txBody>
          <a:bodyPr/>
          <a:lstStyle/>
          <a:p>
            <a:r>
              <a:rPr lang="en-US" dirty="0" smtClean="0"/>
              <a:t>Chef </a:t>
            </a:r>
            <a:r>
              <a:rPr lang="en-US" dirty="0"/>
              <a:t>Community Cookbooks, can be used as </a:t>
            </a:r>
            <a:r>
              <a:rPr lang="en-US" dirty="0" smtClean="0"/>
              <a:t>is</a:t>
            </a:r>
          </a:p>
          <a:p>
            <a:r>
              <a:rPr lang="en-US" dirty="0" smtClean="0"/>
              <a:t>But </a:t>
            </a:r>
            <a:r>
              <a:rPr lang="en-US" dirty="0"/>
              <a:t>in most cases you will want to use them as a reference as you write your </a:t>
            </a:r>
            <a:r>
              <a:rPr lang="en-US" dirty="0" smtClean="0"/>
              <a:t>own</a:t>
            </a:r>
            <a:endParaRPr lang="en-US" dirty="0"/>
          </a:p>
          <a:p>
            <a:endParaRPr lang="en-US" dirty="0" smtClean="0"/>
          </a:p>
          <a:p>
            <a:r>
              <a:rPr lang="en-US" dirty="0" smtClean="0"/>
              <a:t>Don't </a:t>
            </a:r>
            <a:r>
              <a:rPr lang="en-US" dirty="0"/>
              <a:t>use forked community cookbooks in production, or you will miss out on upstream changes, and will have to </a:t>
            </a:r>
            <a:r>
              <a:rPr lang="en-US" dirty="0" smtClean="0"/>
              <a:t>rebase</a:t>
            </a:r>
            <a:endParaRPr lang="en-US" dirty="0"/>
          </a:p>
        </p:txBody>
      </p:sp>
    </p:spTree>
    <p:extLst>
      <p:ext uri="{BB962C8B-B14F-4D97-AF65-F5344CB8AC3E}">
        <p14:creationId xmlns:p14="http://schemas.microsoft.com/office/powerpoint/2010/main" val="6433291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fontScale="92500" lnSpcReduction="10000"/>
          </a:bodyPr>
          <a:lstStyle/>
          <a:p>
            <a:r>
              <a:rPr lang="en-US" dirty="0" smtClean="0"/>
              <a:t>What are the benefits and drawbacks of the Chef Supermarket?</a:t>
            </a:r>
          </a:p>
          <a:p>
            <a:endParaRPr lang="en-US" dirty="0" smtClean="0"/>
          </a:p>
          <a:p>
            <a:r>
              <a:rPr lang="en-US" dirty="0" smtClean="0"/>
              <a:t>Is your team able to leverage community cookbooks? Is the team able to contribute to community cookbooks?</a:t>
            </a:r>
          </a:p>
          <a:p>
            <a:endParaRPr lang="en-US" dirty="0" smtClean="0"/>
          </a:p>
          <a:p>
            <a:r>
              <a:rPr lang="en-US" dirty="0" smtClean="0"/>
              <a:t>Why do you use a wrapper cookbook? When might you decide to not wrap the cookbook?</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356336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Chef Supermarket</a:t>
            </a:r>
          </a:p>
          <a:p>
            <a:pPr marL="571500" indent="-571500">
              <a:buFont typeface="Arial"/>
              <a:buChar char="•"/>
            </a:pPr>
            <a:r>
              <a:rPr lang="en-US" dirty="0" smtClean="0"/>
              <a:t>Wrapper Cookbooks</a:t>
            </a:r>
          </a:p>
          <a:p>
            <a:pPr marL="571500" indent="-571500">
              <a:buFont typeface="Arial"/>
              <a:buChar char="•"/>
            </a:pPr>
            <a:r>
              <a:rPr lang="en-US" dirty="0" smtClean="0"/>
              <a:t>chef-client</a:t>
            </a:r>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7"/>
            <a:ext cx="12505648" cy="852712"/>
          </a:xfrm>
        </p:spPr>
        <p:txBody>
          <a:bodyPr>
            <a:normAutofit fontScale="90000"/>
          </a:bodyPr>
          <a:lstStyle/>
          <a:p>
            <a:r>
              <a:rPr lang="en-US" dirty="0" smtClean="0"/>
              <a:t>Step back: How how is chef-client configured</a:t>
            </a:r>
            <a:endParaRPr lang="en-US" dirty="0"/>
          </a:p>
        </p:txBody>
      </p:sp>
      <p:sp>
        <p:nvSpPr>
          <p:cNvPr id="3" name="Subtitle 2"/>
          <p:cNvSpPr>
            <a:spLocks noGrp="1"/>
          </p:cNvSpPr>
          <p:nvPr>
            <p:ph type="subTitle" idx="1"/>
          </p:nvPr>
        </p:nvSpPr>
        <p:spPr>
          <a:xfrm>
            <a:off x="3013752" y="3505071"/>
            <a:ext cx="13013648" cy="4267329"/>
          </a:xfrm>
        </p:spPr>
        <p:txBody>
          <a:bodyPr/>
          <a:lstStyle/>
          <a:p>
            <a:pPr marL="571500" indent="-571500">
              <a:lnSpc>
                <a:spcPct val="130000"/>
              </a:lnSpc>
              <a:buFont typeface="Wingdings" charset="2"/>
              <a:buChar char="Ø"/>
            </a:pPr>
            <a:r>
              <a:rPr lang="en-US" sz="3600" dirty="0"/>
              <a:t>How can I run chef-client as a service or Windows task?</a:t>
            </a:r>
          </a:p>
          <a:p>
            <a:pPr marL="571500" indent="-571500">
              <a:lnSpc>
                <a:spcPct val="130000"/>
              </a:lnSpc>
              <a:buFont typeface="Wingdings" charset="2"/>
              <a:buChar char="Ø"/>
            </a:pPr>
            <a:r>
              <a:rPr lang="en-US" sz="3600" dirty="0"/>
              <a:t>Where can I configure logging?</a:t>
            </a:r>
          </a:p>
          <a:p>
            <a:pPr marL="571500" indent="-571500">
              <a:lnSpc>
                <a:spcPct val="130000"/>
              </a:lnSpc>
              <a:buFont typeface="Wingdings" charset="2"/>
              <a:buChar char="Ø"/>
            </a:pPr>
            <a:r>
              <a:rPr lang="en-US" sz="3600" dirty="0" smtClean="0"/>
              <a:t>How does chef-client know what Chef Server to connect to?</a:t>
            </a:r>
            <a:endParaRPr lang="en-US" sz="3600" dirty="0"/>
          </a:p>
          <a:p>
            <a:pPr marL="571500" indent="-571500">
              <a:lnSpc>
                <a:spcPct val="130000"/>
              </a:lnSpc>
              <a:buFont typeface="Wingdings" charset="2"/>
              <a:buChar char="Ø"/>
            </a:pPr>
            <a:r>
              <a:rPr lang="en-US" sz="3600" dirty="0" smtClean="0"/>
              <a:t>How does chef-client authenticate with the Chef Server?</a:t>
            </a:r>
            <a:endParaRPr lang="en-US" sz="3600" dirty="0"/>
          </a:p>
          <a:p>
            <a:pPr marL="571500" indent="-571500">
              <a:lnSpc>
                <a:spcPct val="130000"/>
              </a:lnSpc>
              <a:buFont typeface="Wingdings" charset="2"/>
              <a:buChar char="Ø"/>
            </a:pPr>
            <a:r>
              <a:rPr lang="en-US" sz="3600" dirty="0" smtClean="0"/>
              <a:t>How do I configure where chef-client caches?</a:t>
            </a:r>
            <a:endParaRPr lang="en-US" sz="3600" dirty="0"/>
          </a:p>
          <a:p>
            <a:pPr>
              <a:lnSpc>
                <a:spcPct val="130000"/>
              </a:lnSpc>
            </a:pPr>
            <a:endParaRPr lang="en-US" dirty="0"/>
          </a:p>
          <a:p>
            <a:pPr>
              <a:lnSpc>
                <a:spcPct val="130000"/>
              </a:lnSpc>
            </a:pP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98706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70909"/>
            <a:ext cx="14423693" cy="5370642"/>
          </a:xfrm>
        </p:spPr>
        <p:txBody>
          <a:bodyPr/>
          <a:lstStyle/>
          <a:p>
            <a:r>
              <a:rPr lang="nl-NL" sz="2200" dirty="0" smtClean="0">
                <a:latin typeface="Courier New" panose="02070309020205020404" pitchFamily="49" charset="0"/>
                <a:cs typeface="Courier New" panose="02070309020205020404" pitchFamily="49" charset="0"/>
              </a:rPr>
              <a:t>ec2... </a:t>
            </a:r>
            <a:r>
              <a:rPr lang="nl-NL" sz="2200" dirty="0" err="1" smtClean="0">
                <a:latin typeface="Courier New" panose="02070309020205020404" pitchFamily="49" charset="0"/>
                <a:cs typeface="Courier New" panose="02070309020205020404" pitchFamily="49" charset="0"/>
              </a:rPr>
              <a:t>client.pem</a:t>
            </a:r>
            <a:r>
              <a:rPr lang="nl-NL" sz="2200" dirty="0" smtClean="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first-</a:t>
            </a:r>
            <a:r>
              <a:rPr lang="nl-NL" sz="2200" dirty="0" err="1" smtClean="0">
                <a:latin typeface="Courier New" panose="02070309020205020404" pitchFamily="49" charset="0"/>
                <a:cs typeface="Courier New" panose="02070309020205020404" pitchFamily="49" charset="0"/>
              </a:rPr>
              <a:t>boot.json</a:t>
            </a:r>
            <a:r>
              <a:rPr lang="nl-NL" sz="2200" dirty="0" smtClean="0">
                <a:latin typeface="Courier New" panose="02070309020205020404" pitchFamily="49" charset="0"/>
                <a:cs typeface="Courier New" panose="02070309020205020404" pitchFamily="49" charset="0"/>
              </a:rPr>
              <a:t> </a:t>
            </a:r>
            <a:r>
              <a:rPr lang="nl-NL" sz="2200" dirty="0" err="1" smtClean="0">
                <a:latin typeface="Courier New" panose="02070309020205020404" pitchFamily="49" charset="0"/>
                <a:cs typeface="Courier New" panose="02070309020205020404" pitchFamily="49" charset="0"/>
              </a:rPr>
              <a:t>ohai</a:t>
            </a:r>
            <a:r>
              <a:rPr lang="nl-NL" sz="2200" dirty="0" smtClean="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validation.pem</a:t>
            </a:r>
            <a:endParaRPr lang="nl-NL" sz="2200" dirty="0">
              <a:latin typeface="Courier New" panose="02070309020205020404" pitchFamily="49" charset="0"/>
              <a:cs typeface="Courier New" panose="02070309020205020404" pitchFamily="49" charset="0"/>
            </a:endParaRPr>
          </a:p>
          <a:p>
            <a:endParaRPr lang="nl-NL" sz="2200" dirty="0" smtClean="0">
              <a:latin typeface="Courier New" panose="02070309020205020404" pitchFamily="49" charset="0"/>
              <a:cs typeface="Courier New" panose="02070309020205020404" pitchFamily="49" charset="0"/>
            </a:endParaRPr>
          </a:p>
          <a:p>
            <a:r>
              <a:rPr lang="nl-NL" sz="2200" dirty="0" smtClean="0">
                <a:latin typeface="Courier New" panose="02070309020205020404" pitchFamily="49" charset="0"/>
                <a:cs typeface="Courier New" panose="02070309020205020404" pitchFamily="49" charset="0"/>
              </a:rPr>
              <a:t>ec2.</a:t>
            </a:r>
            <a:r>
              <a:rPr lang="nl-NL" sz="2200" dirty="0">
                <a:latin typeface="Courier New" panose="02070309020205020404" pitchFamily="49" charset="0"/>
                <a:cs typeface="Courier New" panose="02070309020205020404" pitchFamily="49" charset="0"/>
              </a:rPr>
              <a:t>.. </a:t>
            </a:r>
            <a:r>
              <a:rPr lang="nl-NL" sz="2200" dirty="0" err="1" smtClean="0">
                <a:latin typeface="Courier New" panose="02070309020205020404" pitchFamily="49" charset="0"/>
                <a:cs typeface="Courier New" panose="02070309020205020404" pitchFamily="49" charset="0"/>
              </a:rPr>
              <a:t>client.pem</a:t>
            </a:r>
            <a:r>
              <a:rPr lang="nl-NL" sz="2200" dirty="0" smtClean="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first-</a:t>
            </a:r>
            <a:r>
              <a:rPr lang="nl-NL" sz="2200" dirty="0" err="1" smtClean="0">
                <a:latin typeface="Courier New" panose="02070309020205020404" pitchFamily="49" charset="0"/>
                <a:cs typeface="Courier New" panose="02070309020205020404" pitchFamily="49" charset="0"/>
              </a:rPr>
              <a:t>boot.json</a:t>
            </a:r>
            <a:r>
              <a:rPr lang="nl-NL" sz="2200" dirty="0" smtClean="0">
                <a:latin typeface="Courier New" panose="02070309020205020404" pitchFamily="49" charset="0"/>
                <a:cs typeface="Courier New" panose="02070309020205020404" pitchFamily="49" charset="0"/>
              </a:rPr>
              <a:t> </a:t>
            </a:r>
            <a:r>
              <a:rPr lang="nl-NL" sz="2200" dirty="0" err="1" smtClean="0">
                <a:latin typeface="Courier New" panose="02070309020205020404" pitchFamily="49" charset="0"/>
                <a:cs typeface="Courier New" panose="02070309020205020404" pitchFamily="49" charset="0"/>
              </a:rPr>
              <a:t>ohai</a:t>
            </a:r>
            <a:r>
              <a:rPr lang="nl-NL" sz="2200" dirty="0" smtClean="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validation.pem</a:t>
            </a:r>
            <a:endParaRPr lang="nl-NL" sz="2200" dirty="0">
              <a:latin typeface="Courier New" panose="02070309020205020404" pitchFamily="49" charset="0"/>
              <a:cs typeface="Courier New" panose="02070309020205020404" pitchFamily="49" charset="0"/>
            </a:endParaRPr>
          </a:p>
          <a:p>
            <a:endParaRPr lang="nl-NL" sz="2200" dirty="0" smtClean="0">
              <a:latin typeface="Courier New" panose="02070309020205020404" pitchFamily="49" charset="0"/>
              <a:cs typeface="Courier New" panose="02070309020205020404" pitchFamily="49" charset="0"/>
            </a:endParaRPr>
          </a:p>
          <a:p>
            <a:r>
              <a:rPr lang="nl-NL" sz="2200" dirty="0" smtClean="0">
                <a:latin typeface="Courier New" panose="02070309020205020404" pitchFamily="49" charset="0"/>
                <a:cs typeface="Courier New" panose="02070309020205020404" pitchFamily="49" charset="0"/>
              </a:rPr>
              <a:t>ec2.</a:t>
            </a:r>
            <a:r>
              <a:rPr lang="nl-NL" sz="2200" dirty="0">
                <a:latin typeface="Courier New" panose="02070309020205020404" pitchFamily="49" charset="0"/>
                <a:cs typeface="Courier New" panose="02070309020205020404" pitchFamily="49" charset="0"/>
              </a:rPr>
              <a:t>.. </a:t>
            </a:r>
            <a:r>
              <a:rPr lang="nl-NL" sz="2200" dirty="0" err="1" smtClean="0">
                <a:latin typeface="Courier New" panose="02070309020205020404" pitchFamily="49" charset="0"/>
                <a:cs typeface="Courier New" panose="02070309020205020404" pitchFamily="49" charset="0"/>
              </a:rPr>
              <a:t>client.pem</a:t>
            </a:r>
            <a:r>
              <a:rPr lang="nl-NL" sz="2200" dirty="0" smtClean="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first-</a:t>
            </a:r>
            <a:r>
              <a:rPr lang="nl-NL" sz="2200" dirty="0" err="1" smtClean="0">
                <a:latin typeface="Courier New" panose="02070309020205020404" pitchFamily="49" charset="0"/>
                <a:cs typeface="Courier New" panose="02070309020205020404" pitchFamily="49" charset="0"/>
              </a:rPr>
              <a:t>boot.json</a:t>
            </a:r>
            <a:r>
              <a:rPr lang="nl-NL" sz="2200" dirty="0" smtClean="0">
                <a:latin typeface="Courier New" panose="02070309020205020404" pitchFamily="49" charset="0"/>
                <a:cs typeface="Courier New" panose="02070309020205020404" pitchFamily="49" charset="0"/>
              </a:rPr>
              <a:t> </a:t>
            </a:r>
            <a:r>
              <a:rPr lang="nl-NL" sz="2200" dirty="0" err="1" smtClean="0">
                <a:latin typeface="Courier New" panose="02070309020205020404" pitchFamily="49" charset="0"/>
                <a:cs typeface="Courier New" panose="02070309020205020404" pitchFamily="49" charset="0"/>
              </a:rPr>
              <a:t>ohai</a:t>
            </a:r>
            <a:r>
              <a:rPr lang="nl-NL" sz="2200" dirty="0" smtClean="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validation.pem</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a:t>
            </a:r>
            <a:r>
              <a:rPr lang="en-US" dirty="0"/>
              <a:t>: </a:t>
            </a:r>
            <a:r>
              <a:rPr lang="en-US" dirty="0" smtClean="0"/>
              <a:t>View chef-client </a:t>
            </a:r>
            <a:r>
              <a:rPr lang="en-US" dirty="0" err="1" smtClean="0"/>
              <a:t>config</a:t>
            </a:r>
            <a:r>
              <a:rPr lang="en-US" dirty="0" smtClean="0"/>
              <a:t> directory</a:t>
            </a:r>
            <a:endParaRPr lang="en-US" dirty="0"/>
          </a:p>
        </p:txBody>
      </p:sp>
      <p:sp>
        <p:nvSpPr>
          <p:cNvPr id="4" name="Text Placeholder 3"/>
          <p:cNvSpPr>
            <a:spLocks noGrp="1"/>
          </p:cNvSpPr>
          <p:nvPr>
            <p:ph type="body" sz="quarter" idx="11"/>
          </p:nvPr>
        </p:nvSpPr>
        <p:spPr>
          <a:xfrm>
            <a:off x="1121104" y="1320216"/>
            <a:ext cx="14422528" cy="1104329"/>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 -x USER -P PWD "</a:t>
            </a:r>
            <a:r>
              <a:rPr lang="en-US" sz="3200" dirty="0" err="1" smtClean="0">
                <a:latin typeface="Courier New" panose="02070309020205020404" pitchFamily="49" charset="0"/>
                <a:cs typeface="Courier New" panose="02070309020205020404" pitchFamily="49" charset="0"/>
              </a:rPr>
              <a:t>ls</a:t>
            </a:r>
            <a:r>
              <a:rPr lang="en-US" sz="3200" dirty="0" smtClean="0">
                <a:latin typeface="Courier New" panose="02070309020205020404" pitchFamily="49" charset="0"/>
                <a:cs typeface="Courier New" panose="02070309020205020404" pitchFamily="49" charset="0"/>
              </a:rPr>
              <a:t> -F </a:t>
            </a:r>
            <a:r>
              <a:rPr lang="en-US" sz="3200" dirty="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etc</a:t>
            </a:r>
            <a:r>
              <a:rPr lang="en-US" sz="3200" dirty="0">
                <a:latin typeface="Courier New" panose="02070309020205020404" pitchFamily="49" charset="0"/>
                <a:cs typeface="Courier New" panose="02070309020205020404" pitchFamily="49" charset="0"/>
              </a:rPr>
              <a:t>/chef"</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05202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70909"/>
            <a:ext cx="14423693" cy="5370642"/>
          </a:xfrm>
        </p:spPr>
        <p:txBody>
          <a:bodyPr/>
          <a:lstStyle/>
          <a:p>
            <a:r>
              <a:rPr lang="nl-NL" sz="1800" dirty="0">
                <a:latin typeface="Courier New" panose="02070309020205020404" pitchFamily="49" charset="0"/>
                <a:cs typeface="Courier New" panose="02070309020205020404" pitchFamily="49" charset="0"/>
              </a:rPr>
              <a:t>ec2...  </a:t>
            </a:r>
            <a:r>
              <a:rPr lang="nl-NL" sz="1800" dirty="0" err="1">
                <a:latin typeface="Courier New" panose="02070309020205020404" pitchFamily="49" charset="0"/>
                <a:cs typeface="Courier New" panose="02070309020205020404" pitchFamily="49" charset="0"/>
              </a:rPr>
              <a:t>log_location</a:t>
            </a:r>
            <a:r>
              <a:rPr lang="nl-NL" sz="1800" dirty="0">
                <a:latin typeface="Courier New" panose="02070309020205020404" pitchFamily="49" charset="0"/>
                <a:cs typeface="Courier New" panose="02070309020205020404" pitchFamily="49" charset="0"/>
              </a:rPr>
              <a:t>     STDOUT</a:t>
            </a:r>
          </a:p>
          <a:p>
            <a:r>
              <a:rPr lang="nl-NL" sz="1800" dirty="0">
                <a:latin typeface="Courier New" panose="02070309020205020404" pitchFamily="49" charset="0"/>
                <a:cs typeface="Courier New" panose="02070309020205020404" pitchFamily="49" charset="0"/>
              </a:rPr>
              <a:t>ec2...  </a:t>
            </a:r>
            <a:r>
              <a:rPr lang="nl-NL" sz="1800" dirty="0" err="1">
                <a:latin typeface="Courier New" panose="02070309020205020404" pitchFamily="49" charset="0"/>
                <a:cs typeface="Courier New" panose="02070309020205020404" pitchFamily="49" charset="0"/>
              </a:rPr>
              <a:t>chef_server_url</a:t>
            </a:r>
            <a:r>
              <a:rPr lang="nl-NL" sz="1800" dirty="0">
                <a:latin typeface="Courier New" panose="02070309020205020404" pitchFamily="49" charset="0"/>
                <a:cs typeface="Courier New" panose="02070309020205020404" pitchFamily="49" charset="0"/>
              </a:rPr>
              <a:t>  "</a:t>
            </a:r>
            <a:r>
              <a:rPr lang="nl-NL" sz="1800" dirty="0" err="1">
                <a:latin typeface="Courier New" panose="02070309020205020404" pitchFamily="49" charset="0"/>
                <a:cs typeface="Courier New" panose="02070309020205020404" pitchFamily="49" charset="0"/>
              </a:rPr>
              <a:t>https</a:t>
            </a:r>
            <a:r>
              <a:rPr lang="nl-NL" sz="1800" dirty="0">
                <a:latin typeface="Courier New" panose="02070309020205020404" pitchFamily="49" charset="0"/>
                <a:cs typeface="Courier New" panose="02070309020205020404" pitchFamily="49" charset="0"/>
              </a:rPr>
              <a:t>://</a:t>
            </a:r>
            <a:r>
              <a:rPr lang="nl-NL" sz="1800" dirty="0" err="1">
                <a:latin typeface="Courier New" panose="02070309020205020404" pitchFamily="49" charset="0"/>
                <a:cs typeface="Courier New" panose="02070309020205020404" pitchFamily="49" charset="0"/>
              </a:rPr>
              <a:t>api.chef.io</a:t>
            </a:r>
            <a:r>
              <a:rPr lang="nl-NL" sz="1800" dirty="0">
                <a:latin typeface="Courier New" panose="02070309020205020404" pitchFamily="49" charset="0"/>
                <a:cs typeface="Courier New" panose="02070309020205020404" pitchFamily="49" charset="0"/>
              </a:rPr>
              <a:t>/</a:t>
            </a:r>
            <a:r>
              <a:rPr lang="nl-NL" sz="1800" dirty="0" err="1">
                <a:latin typeface="Courier New" panose="02070309020205020404" pitchFamily="49" charset="0"/>
                <a:cs typeface="Courier New" panose="02070309020205020404" pitchFamily="49" charset="0"/>
              </a:rPr>
              <a:t>organizations</a:t>
            </a:r>
            <a:r>
              <a:rPr lang="nl-NL" sz="1800" dirty="0">
                <a:latin typeface="Courier New" panose="02070309020205020404" pitchFamily="49" charset="0"/>
                <a:cs typeface="Courier New" panose="02070309020205020404" pitchFamily="49" charset="0"/>
              </a:rPr>
              <a:t>/jaf-291015"</a:t>
            </a:r>
          </a:p>
          <a:p>
            <a:r>
              <a:rPr lang="nl-NL" sz="1800" dirty="0">
                <a:latin typeface="Courier New" panose="02070309020205020404" pitchFamily="49" charset="0"/>
                <a:cs typeface="Courier New" panose="02070309020205020404" pitchFamily="49" charset="0"/>
              </a:rPr>
              <a:t>ec2...  </a:t>
            </a:r>
            <a:r>
              <a:rPr lang="nl-NL" sz="1800" dirty="0" err="1">
                <a:latin typeface="Courier New" panose="02070309020205020404" pitchFamily="49" charset="0"/>
                <a:cs typeface="Courier New" panose="02070309020205020404" pitchFamily="49" charset="0"/>
              </a:rPr>
              <a:t>validation_client_name</a:t>
            </a:r>
            <a:r>
              <a:rPr lang="nl-NL" sz="1800" dirty="0">
                <a:latin typeface="Courier New" panose="02070309020205020404" pitchFamily="49" charset="0"/>
                <a:cs typeface="Courier New" panose="02070309020205020404" pitchFamily="49" charset="0"/>
              </a:rPr>
              <a:t> </a:t>
            </a:r>
            <a:r>
              <a:rPr lang="nl-NL" sz="1800" dirty="0" smtClean="0">
                <a:latin typeface="Courier New" panose="02070309020205020404" pitchFamily="49" charset="0"/>
                <a:cs typeface="Courier New" panose="02070309020205020404" pitchFamily="49" charset="0"/>
              </a:rPr>
              <a:t>"ORG-</a:t>
            </a:r>
            <a:r>
              <a:rPr lang="nl-NL" sz="1800" dirty="0">
                <a:latin typeface="Courier New" panose="02070309020205020404" pitchFamily="49" charset="0"/>
                <a:cs typeface="Courier New" panose="02070309020205020404" pitchFamily="49" charset="0"/>
              </a:rPr>
              <a:t>validator"</a:t>
            </a:r>
          </a:p>
          <a:p>
            <a:r>
              <a:rPr lang="nl-NL" sz="1800" dirty="0">
                <a:latin typeface="Courier New" panose="02070309020205020404" pitchFamily="49" charset="0"/>
                <a:cs typeface="Courier New" panose="02070309020205020404" pitchFamily="49" charset="0"/>
              </a:rPr>
              <a:t>ec2...  </a:t>
            </a:r>
            <a:r>
              <a:rPr lang="nl-NL" sz="1800" dirty="0" err="1">
                <a:latin typeface="Courier New" panose="02070309020205020404" pitchFamily="49" charset="0"/>
                <a:cs typeface="Courier New" panose="02070309020205020404" pitchFamily="49" charset="0"/>
              </a:rPr>
              <a:t>node_name</a:t>
            </a:r>
            <a:r>
              <a:rPr lang="nl-NL" sz="1800" dirty="0">
                <a:latin typeface="Courier New" panose="02070309020205020404" pitchFamily="49" charset="0"/>
                <a:cs typeface="Courier New" panose="02070309020205020404" pitchFamily="49" charset="0"/>
              </a:rPr>
              <a:t> "node3"</a:t>
            </a:r>
          </a:p>
          <a:p>
            <a:r>
              <a:rPr lang="nl-NL" sz="1800" dirty="0">
                <a:latin typeface="Courier New" panose="02070309020205020404" pitchFamily="49" charset="0"/>
                <a:cs typeface="Courier New" panose="02070309020205020404" pitchFamily="49" charset="0"/>
              </a:rPr>
              <a:t>ec2... </a:t>
            </a:r>
          </a:p>
          <a:p>
            <a:r>
              <a:rPr lang="nl-NL" sz="1800" dirty="0">
                <a:latin typeface="Courier New" panose="02070309020205020404" pitchFamily="49" charset="0"/>
                <a:cs typeface="Courier New" panose="02070309020205020404" pitchFamily="49" charset="0"/>
              </a:rPr>
              <a:t>ec2...  </a:t>
            </a:r>
            <a:r>
              <a:rPr lang="nl-NL" sz="1800" dirty="0" err="1">
                <a:latin typeface="Courier New" panose="02070309020205020404" pitchFamily="49" charset="0"/>
                <a:cs typeface="Courier New" panose="02070309020205020404" pitchFamily="49" charset="0"/>
              </a:rPr>
              <a:t>log_location</a:t>
            </a:r>
            <a:r>
              <a:rPr lang="nl-NL" sz="1800" dirty="0">
                <a:latin typeface="Courier New" panose="02070309020205020404" pitchFamily="49" charset="0"/>
                <a:cs typeface="Courier New" panose="02070309020205020404" pitchFamily="49" charset="0"/>
              </a:rPr>
              <a:t>     STDOUT</a:t>
            </a:r>
          </a:p>
          <a:p>
            <a:r>
              <a:rPr lang="nl-NL" sz="1800" dirty="0">
                <a:latin typeface="Courier New" panose="02070309020205020404" pitchFamily="49" charset="0"/>
                <a:cs typeface="Courier New" panose="02070309020205020404" pitchFamily="49" charset="0"/>
              </a:rPr>
              <a:t>ec2...  </a:t>
            </a:r>
            <a:r>
              <a:rPr lang="nl-NL" sz="1800" dirty="0" err="1">
                <a:latin typeface="Courier New" panose="02070309020205020404" pitchFamily="49" charset="0"/>
                <a:cs typeface="Courier New" panose="02070309020205020404" pitchFamily="49" charset="0"/>
              </a:rPr>
              <a:t>chef_server_url</a:t>
            </a:r>
            <a:r>
              <a:rPr lang="nl-NL" sz="1800" dirty="0">
                <a:latin typeface="Courier New" panose="02070309020205020404" pitchFamily="49" charset="0"/>
                <a:cs typeface="Courier New" panose="02070309020205020404" pitchFamily="49" charset="0"/>
              </a:rPr>
              <a:t>  "</a:t>
            </a:r>
            <a:r>
              <a:rPr lang="nl-NL" sz="1800" dirty="0" err="1">
                <a:latin typeface="Courier New" panose="02070309020205020404" pitchFamily="49" charset="0"/>
                <a:cs typeface="Courier New" panose="02070309020205020404" pitchFamily="49" charset="0"/>
              </a:rPr>
              <a:t>https</a:t>
            </a:r>
            <a:r>
              <a:rPr lang="nl-NL" sz="1800" dirty="0">
                <a:latin typeface="Courier New" panose="02070309020205020404" pitchFamily="49" charset="0"/>
                <a:cs typeface="Courier New" panose="02070309020205020404" pitchFamily="49" charset="0"/>
              </a:rPr>
              <a:t>://</a:t>
            </a:r>
            <a:r>
              <a:rPr lang="nl-NL" sz="1800" dirty="0" err="1">
                <a:latin typeface="Courier New" panose="02070309020205020404" pitchFamily="49" charset="0"/>
                <a:cs typeface="Courier New" panose="02070309020205020404" pitchFamily="49" charset="0"/>
              </a:rPr>
              <a:t>api.chef.io</a:t>
            </a:r>
            <a:r>
              <a:rPr lang="nl-NL" sz="1800" dirty="0">
                <a:latin typeface="Courier New" panose="02070309020205020404" pitchFamily="49" charset="0"/>
                <a:cs typeface="Courier New" panose="02070309020205020404" pitchFamily="49" charset="0"/>
              </a:rPr>
              <a:t>/</a:t>
            </a:r>
            <a:r>
              <a:rPr lang="nl-NL" sz="1800" dirty="0" err="1">
                <a:latin typeface="Courier New" panose="02070309020205020404" pitchFamily="49" charset="0"/>
                <a:cs typeface="Courier New" panose="02070309020205020404" pitchFamily="49" charset="0"/>
              </a:rPr>
              <a:t>organizations</a:t>
            </a:r>
            <a:r>
              <a:rPr lang="nl-NL" sz="1800" dirty="0">
                <a:latin typeface="Courier New" panose="02070309020205020404" pitchFamily="49" charset="0"/>
                <a:cs typeface="Courier New" panose="02070309020205020404" pitchFamily="49" charset="0"/>
              </a:rPr>
              <a:t>/jaf-291015"</a:t>
            </a:r>
          </a:p>
          <a:p>
            <a:r>
              <a:rPr lang="nl-NL" sz="1800" dirty="0">
                <a:latin typeface="Courier New" panose="02070309020205020404" pitchFamily="49" charset="0"/>
                <a:cs typeface="Courier New" panose="02070309020205020404" pitchFamily="49" charset="0"/>
              </a:rPr>
              <a:t>ec2...  </a:t>
            </a:r>
            <a:r>
              <a:rPr lang="nl-NL" sz="1800" dirty="0" err="1">
                <a:latin typeface="Courier New" panose="02070309020205020404" pitchFamily="49" charset="0"/>
                <a:cs typeface="Courier New" panose="02070309020205020404" pitchFamily="49" charset="0"/>
              </a:rPr>
              <a:t>validation_client_name</a:t>
            </a:r>
            <a:r>
              <a:rPr lang="nl-NL" sz="1800" dirty="0">
                <a:latin typeface="Courier New" panose="02070309020205020404" pitchFamily="49" charset="0"/>
                <a:cs typeface="Courier New" panose="02070309020205020404" pitchFamily="49" charset="0"/>
              </a:rPr>
              <a:t> </a:t>
            </a:r>
            <a:r>
              <a:rPr lang="nl-NL" sz="1800" dirty="0" smtClean="0">
                <a:latin typeface="Courier New" panose="02070309020205020404" pitchFamily="49" charset="0"/>
                <a:cs typeface="Courier New" panose="02070309020205020404" pitchFamily="49" charset="0"/>
              </a:rPr>
              <a:t>"</a:t>
            </a:r>
            <a:r>
              <a:rPr lang="nl-NL" sz="1800" dirty="0">
                <a:latin typeface="Courier New" panose="02070309020205020404" pitchFamily="49" charset="0"/>
                <a:cs typeface="Courier New" panose="02070309020205020404" pitchFamily="49" charset="0"/>
              </a:rPr>
              <a:t>ORG</a:t>
            </a:r>
            <a:r>
              <a:rPr lang="nl-NL" sz="1800" dirty="0" smtClean="0">
                <a:latin typeface="Courier New" panose="02070309020205020404" pitchFamily="49" charset="0"/>
                <a:cs typeface="Courier New" panose="02070309020205020404" pitchFamily="49" charset="0"/>
              </a:rPr>
              <a:t>-</a:t>
            </a:r>
            <a:r>
              <a:rPr lang="nl-NL" sz="1800" dirty="0">
                <a:latin typeface="Courier New" panose="02070309020205020404" pitchFamily="49" charset="0"/>
                <a:cs typeface="Courier New" panose="02070309020205020404" pitchFamily="49" charset="0"/>
              </a:rPr>
              <a:t>validator"</a:t>
            </a:r>
          </a:p>
          <a:p>
            <a:r>
              <a:rPr lang="nl-NL" sz="1800" dirty="0">
                <a:latin typeface="Courier New" panose="02070309020205020404" pitchFamily="49" charset="0"/>
                <a:cs typeface="Courier New" panose="02070309020205020404" pitchFamily="49" charset="0"/>
              </a:rPr>
              <a:t>ec2...  </a:t>
            </a:r>
            <a:r>
              <a:rPr lang="nl-NL" sz="1800" dirty="0" err="1">
                <a:latin typeface="Courier New" panose="02070309020205020404" pitchFamily="49" charset="0"/>
                <a:cs typeface="Courier New" panose="02070309020205020404" pitchFamily="49" charset="0"/>
              </a:rPr>
              <a:t>node_name</a:t>
            </a:r>
            <a:r>
              <a:rPr lang="nl-NL" sz="1800" dirty="0">
                <a:latin typeface="Courier New" panose="02070309020205020404" pitchFamily="49" charset="0"/>
                <a:cs typeface="Courier New" panose="02070309020205020404" pitchFamily="49" charset="0"/>
              </a:rPr>
              <a:t> "node1"</a:t>
            </a:r>
          </a:p>
          <a:p>
            <a:r>
              <a:rPr lang="nl-NL" sz="1800" dirty="0">
                <a:latin typeface="Courier New" panose="02070309020205020404" pitchFamily="49" charset="0"/>
                <a:cs typeface="Courier New" panose="02070309020205020404" pitchFamily="49" charset="0"/>
              </a:rPr>
              <a:t>ec2... </a:t>
            </a:r>
          </a:p>
          <a:p>
            <a:r>
              <a:rPr lang="nl-NL" sz="1800" dirty="0">
                <a:latin typeface="Courier New" panose="02070309020205020404" pitchFamily="49" charset="0"/>
                <a:cs typeface="Courier New" panose="02070309020205020404" pitchFamily="49" charset="0"/>
              </a:rPr>
              <a:t>ec2...  </a:t>
            </a:r>
            <a:r>
              <a:rPr lang="nl-NL" sz="1800" dirty="0" err="1" smtClean="0">
                <a:latin typeface="Courier New" panose="02070309020205020404" pitchFamily="49" charset="0"/>
                <a:cs typeface="Courier New" panose="02070309020205020404" pitchFamily="49" charset="0"/>
              </a:rPr>
              <a:t>log_location</a:t>
            </a:r>
            <a:r>
              <a:rPr lang="nl-NL" sz="1800" dirty="0" smtClean="0">
                <a:latin typeface="Courier New" panose="02070309020205020404" pitchFamily="49" charset="0"/>
                <a:cs typeface="Courier New" panose="02070309020205020404" pitchFamily="49" charset="0"/>
              </a:rPr>
              <a:t>     </a:t>
            </a:r>
            <a:r>
              <a:rPr lang="nl-NL" sz="1800" dirty="0">
                <a:latin typeface="Courier New" panose="02070309020205020404" pitchFamily="49" charset="0"/>
                <a:cs typeface="Courier New" panose="02070309020205020404" pitchFamily="49" charset="0"/>
              </a:rPr>
              <a:t>STDOUT</a:t>
            </a:r>
          </a:p>
          <a:p>
            <a:r>
              <a:rPr lang="nl-NL" sz="1800" dirty="0">
                <a:latin typeface="Courier New" panose="02070309020205020404" pitchFamily="49" charset="0"/>
                <a:cs typeface="Courier New" panose="02070309020205020404" pitchFamily="49" charset="0"/>
              </a:rPr>
              <a:t>ec2... </a:t>
            </a:r>
            <a:r>
              <a:rPr lang="nl-NL" sz="1800" dirty="0" smtClean="0">
                <a:latin typeface="Courier New" panose="02070309020205020404" pitchFamily="49" charset="0"/>
                <a:cs typeface="Courier New" panose="02070309020205020404" pitchFamily="49" charset="0"/>
              </a:rPr>
              <a:t> </a:t>
            </a:r>
            <a:r>
              <a:rPr lang="nl-NL" sz="1800" dirty="0" err="1">
                <a:latin typeface="Courier New" panose="02070309020205020404" pitchFamily="49" charset="0"/>
                <a:cs typeface="Courier New" panose="02070309020205020404" pitchFamily="49" charset="0"/>
              </a:rPr>
              <a:t>chef_server_url</a:t>
            </a:r>
            <a:r>
              <a:rPr lang="nl-NL" sz="1800" dirty="0">
                <a:latin typeface="Courier New" panose="02070309020205020404" pitchFamily="49" charset="0"/>
                <a:cs typeface="Courier New" panose="02070309020205020404" pitchFamily="49" charset="0"/>
              </a:rPr>
              <a:t>  "</a:t>
            </a:r>
            <a:r>
              <a:rPr lang="nl-NL" sz="1800" dirty="0" err="1">
                <a:latin typeface="Courier New" panose="02070309020205020404" pitchFamily="49" charset="0"/>
                <a:cs typeface="Courier New" panose="02070309020205020404" pitchFamily="49" charset="0"/>
              </a:rPr>
              <a:t>https</a:t>
            </a:r>
            <a:r>
              <a:rPr lang="nl-NL" sz="1800" dirty="0">
                <a:latin typeface="Courier New" panose="02070309020205020404" pitchFamily="49" charset="0"/>
                <a:cs typeface="Courier New" panose="02070309020205020404" pitchFamily="49" charset="0"/>
              </a:rPr>
              <a:t>://</a:t>
            </a:r>
            <a:r>
              <a:rPr lang="nl-NL" sz="1800" dirty="0" err="1">
                <a:latin typeface="Courier New" panose="02070309020205020404" pitchFamily="49" charset="0"/>
                <a:cs typeface="Courier New" panose="02070309020205020404" pitchFamily="49" charset="0"/>
              </a:rPr>
              <a:t>api.chef.io</a:t>
            </a:r>
            <a:r>
              <a:rPr lang="nl-NL" sz="1800" dirty="0">
                <a:latin typeface="Courier New" panose="02070309020205020404" pitchFamily="49" charset="0"/>
                <a:cs typeface="Courier New" panose="02070309020205020404" pitchFamily="49" charset="0"/>
              </a:rPr>
              <a:t>/</a:t>
            </a:r>
            <a:r>
              <a:rPr lang="nl-NL" sz="1800" dirty="0" err="1">
                <a:latin typeface="Courier New" panose="02070309020205020404" pitchFamily="49" charset="0"/>
                <a:cs typeface="Courier New" panose="02070309020205020404" pitchFamily="49" charset="0"/>
              </a:rPr>
              <a:t>organizations</a:t>
            </a:r>
            <a:r>
              <a:rPr lang="nl-NL" sz="1800" dirty="0">
                <a:latin typeface="Courier New" panose="02070309020205020404" pitchFamily="49" charset="0"/>
                <a:cs typeface="Courier New" panose="02070309020205020404" pitchFamily="49" charset="0"/>
              </a:rPr>
              <a:t>/jaf-291015"</a:t>
            </a:r>
          </a:p>
          <a:p>
            <a:r>
              <a:rPr lang="nl-NL" sz="1800" dirty="0">
                <a:latin typeface="Courier New" panose="02070309020205020404" pitchFamily="49" charset="0"/>
                <a:cs typeface="Courier New" panose="02070309020205020404" pitchFamily="49" charset="0"/>
              </a:rPr>
              <a:t>ec2... </a:t>
            </a:r>
            <a:r>
              <a:rPr lang="nl-NL" sz="1800" dirty="0" smtClean="0">
                <a:latin typeface="Courier New" panose="02070309020205020404" pitchFamily="49" charset="0"/>
                <a:cs typeface="Courier New" panose="02070309020205020404" pitchFamily="49" charset="0"/>
              </a:rPr>
              <a:t> </a:t>
            </a:r>
            <a:r>
              <a:rPr lang="nl-NL" sz="1800" dirty="0" err="1">
                <a:latin typeface="Courier New" panose="02070309020205020404" pitchFamily="49" charset="0"/>
                <a:cs typeface="Courier New" panose="02070309020205020404" pitchFamily="49" charset="0"/>
              </a:rPr>
              <a:t>validation_client_name</a:t>
            </a:r>
            <a:r>
              <a:rPr lang="nl-NL" sz="1800" dirty="0">
                <a:latin typeface="Courier New" panose="02070309020205020404" pitchFamily="49" charset="0"/>
                <a:cs typeface="Courier New" panose="02070309020205020404" pitchFamily="49" charset="0"/>
              </a:rPr>
              <a:t> </a:t>
            </a:r>
            <a:r>
              <a:rPr lang="nl-NL" sz="1800" dirty="0" smtClean="0">
                <a:latin typeface="Courier New" panose="02070309020205020404" pitchFamily="49" charset="0"/>
                <a:cs typeface="Courier New" panose="02070309020205020404" pitchFamily="49" charset="0"/>
              </a:rPr>
              <a:t>"</a:t>
            </a:r>
            <a:r>
              <a:rPr lang="nl-NL" sz="1800" dirty="0">
                <a:latin typeface="Courier New" panose="02070309020205020404" pitchFamily="49" charset="0"/>
                <a:cs typeface="Courier New" panose="02070309020205020404" pitchFamily="49" charset="0"/>
              </a:rPr>
              <a:t>ORG</a:t>
            </a:r>
            <a:r>
              <a:rPr lang="nl-NL" sz="1800" dirty="0" smtClean="0">
                <a:latin typeface="Courier New" panose="02070309020205020404" pitchFamily="49" charset="0"/>
                <a:cs typeface="Courier New" panose="02070309020205020404" pitchFamily="49" charset="0"/>
              </a:rPr>
              <a:t>-</a:t>
            </a:r>
            <a:r>
              <a:rPr lang="nl-NL" sz="1800" dirty="0">
                <a:latin typeface="Courier New" panose="02070309020205020404" pitchFamily="49" charset="0"/>
                <a:cs typeface="Courier New" panose="02070309020205020404" pitchFamily="49" charset="0"/>
              </a:rPr>
              <a:t>validator"</a:t>
            </a:r>
          </a:p>
          <a:p>
            <a:r>
              <a:rPr lang="nl-NL" sz="1800" dirty="0">
                <a:latin typeface="Courier New" panose="02070309020205020404" pitchFamily="49" charset="0"/>
                <a:cs typeface="Courier New" panose="02070309020205020404" pitchFamily="49" charset="0"/>
              </a:rPr>
              <a:t>ec2... </a:t>
            </a:r>
            <a:r>
              <a:rPr lang="nl-NL" sz="1800" dirty="0" smtClean="0">
                <a:latin typeface="Courier New" panose="02070309020205020404" pitchFamily="49" charset="0"/>
                <a:cs typeface="Courier New" panose="02070309020205020404" pitchFamily="49" charset="0"/>
              </a:rPr>
              <a:t> </a:t>
            </a:r>
            <a:r>
              <a:rPr lang="nl-NL" sz="1800" dirty="0" err="1">
                <a:latin typeface="Courier New" panose="02070309020205020404" pitchFamily="49" charset="0"/>
                <a:cs typeface="Courier New" panose="02070309020205020404" pitchFamily="49" charset="0"/>
              </a:rPr>
              <a:t>node_name</a:t>
            </a:r>
            <a:r>
              <a:rPr lang="nl-NL" sz="1800" dirty="0">
                <a:latin typeface="Courier New" panose="02070309020205020404" pitchFamily="49" charset="0"/>
                <a:cs typeface="Courier New" panose="02070309020205020404" pitchFamily="49" charset="0"/>
              </a:rPr>
              <a:t> "node2"</a:t>
            </a:r>
            <a:endParaRPr lang="en-US" sz="18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GE</a:t>
            </a:r>
            <a:r>
              <a:rPr lang="en-US" dirty="0"/>
              <a:t>: </a:t>
            </a:r>
            <a:r>
              <a:rPr lang="en-US" dirty="0" smtClean="0"/>
              <a:t>View chef-client configuration</a:t>
            </a:r>
            <a:endParaRPr lang="en-US" dirty="0"/>
          </a:p>
        </p:txBody>
      </p:sp>
      <p:sp>
        <p:nvSpPr>
          <p:cNvPr id="4" name="Text Placeholder 3"/>
          <p:cNvSpPr>
            <a:spLocks noGrp="1"/>
          </p:cNvSpPr>
          <p:nvPr>
            <p:ph type="body" sz="quarter" idx="11"/>
          </p:nvPr>
        </p:nvSpPr>
        <p:spPr>
          <a:xfrm>
            <a:off x="1121104" y="1320216"/>
            <a:ext cx="14422528" cy="1104329"/>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 -x USER -P PWD "cat /</a:t>
            </a:r>
            <a:r>
              <a:rPr lang="en-US" sz="3200" dirty="0" err="1">
                <a:latin typeface="Courier New" panose="02070309020205020404" pitchFamily="49" charset="0"/>
                <a:cs typeface="Courier New" panose="02070309020205020404" pitchFamily="49" charset="0"/>
              </a:rPr>
              <a:t>etc</a:t>
            </a:r>
            <a:r>
              <a:rPr lang="en-US" sz="3200" dirty="0">
                <a:latin typeface="Courier New" panose="02070309020205020404" pitchFamily="49" charset="0"/>
                <a:cs typeface="Courier New" panose="02070309020205020404" pitchFamily="49" charset="0"/>
              </a:rPr>
              <a:t>/chef/</a:t>
            </a:r>
            <a:r>
              <a:rPr lang="en-US" sz="3200" dirty="0" err="1">
                <a:latin typeface="Courier New" panose="02070309020205020404" pitchFamily="49" charset="0"/>
                <a:cs typeface="Courier New" panose="02070309020205020404" pitchFamily="49" charset="0"/>
              </a:rPr>
              <a:t>client.rb</a:t>
            </a:r>
            <a:r>
              <a:rPr lang="en-US" sz="3200" dirty="0">
                <a:latin typeface="Courier New" panose="02070309020205020404" pitchFamily="49" charset="0"/>
                <a:cs typeface="Courier New" panose="02070309020205020404" pitchFamily="49" charset="0"/>
              </a:rPr>
              <a: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59274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Introducing chef-client cookbook</a:t>
            </a:r>
            <a:endParaRPr lang="en-US" dirty="0"/>
          </a:p>
        </p:txBody>
      </p:sp>
      <p:sp>
        <p:nvSpPr>
          <p:cNvPr id="4" name="Content Placeholder 3"/>
          <p:cNvSpPr>
            <a:spLocks noGrp="1"/>
          </p:cNvSpPr>
          <p:nvPr>
            <p:ph type="subTitle" idx="1"/>
          </p:nvPr>
        </p:nvSpPr>
        <p:spPr>
          <a:xfrm>
            <a:off x="3013752" y="3861718"/>
            <a:ext cx="12323363" cy="4906752"/>
          </a:xfrm>
        </p:spPr>
        <p:txBody>
          <a:bodyPr>
            <a:normAutofit/>
          </a:bodyPr>
          <a:lstStyle/>
          <a:p>
            <a:r>
              <a:rPr lang="en-US" dirty="0"/>
              <a:t>The </a:t>
            </a:r>
            <a:r>
              <a:rPr lang="en-US" dirty="0" smtClean="0"/>
              <a:t>Chef</a:t>
            </a:r>
            <a:r>
              <a:rPr lang="en-US" dirty="0"/>
              <a:t>-client cookbook allows you to manage and configure chef-</a:t>
            </a:r>
            <a:r>
              <a:rPr lang="en-US" dirty="0" smtClean="0"/>
              <a:t>client</a:t>
            </a:r>
            <a:r>
              <a:rPr lang="en-US" dirty="0"/>
              <a:t> </a:t>
            </a:r>
            <a:r>
              <a:rPr lang="en-US" dirty="0" smtClean="0"/>
              <a:t>as a service </a:t>
            </a:r>
            <a:r>
              <a:rPr lang="en-US" dirty="0"/>
              <a:t>on Linux based nodes, or as a Task on Windows </a:t>
            </a:r>
            <a:r>
              <a:rPr lang="en-US" dirty="0" smtClean="0"/>
              <a:t>nodes, configure logging, caching, </a:t>
            </a:r>
            <a:r>
              <a:rPr lang="en-US" dirty="0" err="1" smtClean="0"/>
              <a:t>etc</a:t>
            </a:r>
            <a:endParaRPr lang="en-US" dirty="0"/>
          </a:p>
          <a:p>
            <a:endParaRPr lang="en-US" dirty="0"/>
          </a:p>
          <a:p>
            <a:r>
              <a:rPr lang="en-US" dirty="0"/>
              <a:t>Bootstrapping </a:t>
            </a:r>
            <a:r>
              <a:rPr lang="en-US" dirty="0" smtClean="0"/>
              <a:t>installs </a:t>
            </a:r>
            <a:r>
              <a:rPr lang="en-US" dirty="0"/>
              <a:t>chef-client executable</a:t>
            </a:r>
          </a:p>
          <a:p>
            <a:r>
              <a:rPr lang="en-US" dirty="0" smtClean="0"/>
              <a:t>The chef</a:t>
            </a:r>
            <a:r>
              <a:rPr lang="en-US" dirty="0"/>
              <a:t>-client cookbook is used to configure chef-client </a:t>
            </a:r>
          </a:p>
          <a:p>
            <a:endParaRPr lang="en-US" dirty="0" smtClean="0"/>
          </a:p>
        </p:txBody>
      </p:sp>
    </p:spTree>
    <p:extLst>
      <p:ext uri="{BB962C8B-B14F-4D97-AF65-F5344CB8AC3E}">
        <p14:creationId xmlns:p14="http://schemas.microsoft.com/office/powerpoint/2010/main" val="2882881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1_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21885</TotalTime>
  <Words>6961</Words>
  <Application>Microsoft Macintosh PowerPoint</Application>
  <PresentationFormat>Custom</PresentationFormat>
  <Paragraphs>668</Paragraphs>
  <Slides>58</Slides>
  <Notes>28</Notes>
  <HiddenSlides>0</HiddenSlides>
  <MMClips>0</MMClips>
  <ScaleCrop>false</ScaleCrop>
  <HeadingPairs>
    <vt:vector size="4" baseType="variant">
      <vt:variant>
        <vt:lpstr>Theme</vt:lpstr>
      </vt:variant>
      <vt:variant>
        <vt:i4>2</vt:i4>
      </vt:variant>
      <vt:variant>
        <vt:lpstr>Slide Titles</vt:lpstr>
      </vt:variant>
      <vt:variant>
        <vt:i4>58</vt:i4>
      </vt:variant>
    </vt:vector>
  </HeadingPairs>
  <TitlesOfParts>
    <vt:vector size="60" baseType="lpstr">
      <vt:lpstr>ChefDk3.2Template</vt:lpstr>
      <vt:lpstr>1_ChefDk3.2Template</vt:lpstr>
      <vt:lpstr>Community Cookbooks</vt:lpstr>
      <vt:lpstr>Lesson Objectives</vt:lpstr>
      <vt:lpstr>Community Cookbooks</vt:lpstr>
      <vt:lpstr>Log into Supermarket</vt:lpstr>
      <vt:lpstr>Community Cookbooks</vt:lpstr>
      <vt:lpstr>Step back: How how is chef-client configured</vt:lpstr>
      <vt:lpstr>GE: View chef-client config directory</vt:lpstr>
      <vt:lpstr>GE: View chef-client configuration</vt:lpstr>
      <vt:lpstr>Introducing chef-client cookbook</vt:lpstr>
      <vt:lpstr>Introducing chef-client cookbook</vt:lpstr>
      <vt:lpstr>GE: Use knife to search the Chef Supermarket</vt:lpstr>
      <vt:lpstr>GE: Use knife to show the chef-client cookbook in Supermarket</vt:lpstr>
      <vt:lpstr>GE: Download the chef-client cookbook</vt:lpstr>
      <vt:lpstr>GE: Extract chef-client cookbook tarball</vt:lpstr>
      <vt:lpstr>Examining the chef-client cookbook</vt:lpstr>
      <vt:lpstr>View the chef-client::default recipe</vt:lpstr>
      <vt:lpstr>View the chef-client::service recipe</vt:lpstr>
      <vt:lpstr>Issue!</vt:lpstr>
      <vt:lpstr>GE: Download &amp; unpack chef-client cookbook</vt:lpstr>
      <vt:lpstr>GE: Lets view the dependencies</vt:lpstr>
      <vt:lpstr>GE: Install the Dependencies</vt:lpstr>
      <vt:lpstr>Whats in the Berksfile.lock?</vt:lpstr>
      <vt:lpstr>View the Berkshelf in your home directory </vt:lpstr>
      <vt:lpstr>Upload cookbooks to Chef Server</vt:lpstr>
      <vt:lpstr>View cookbooks on Chef Server</vt:lpstr>
      <vt:lpstr>Introducing chef-client cookbook</vt:lpstr>
      <vt:lpstr>chef-client as a service</vt:lpstr>
      <vt:lpstr>GE: Add the recipe to the file web.rb  </vt:lpstr>
      <vt:lpstr>GE: Add the recipe to the file proxy.rb</vt:lpstr>
      <vt:lpstr>GE: Upload the roles files</vt:lpstr>
      <vt:lpstr>GE: Converge All Nodes</vt:lpstr>
      <vt:lpstr>GE: Verify chef-client is running</vt:lpstr>
      <vt:lpstr>Introducing chef-client cookbook</vt:lpstr>
      <vt:lpstr>Change default settings</vt:lpstr>
      <vt:lpstr>Well-written cookbooks change behavior based on attributes</vt:lpstr>
      <vt:lpstr>Setting the chef-client run interval</vt:lpstr>
      <vt:lpstr>Wrapper Cookbooks</vt:lpstr>
      <vt:lpstr>Introducing wrapper cookbooks</vt:lpstr>
      <vt:lpstr>GE: Create my-chef-client wrapper cookbook</vt:lpstr>
      <vt:lpstr>Introducing wrapper cookbooks</vt:lpstr>
      <vt:lpstr>GE: Edit my-chef-client default recipe</vt:lpstr>
      <vt:lpstr>Precedence</vt:lpstr>
      <vt:lpstr>Default Attribute Precedence</vt:lpstr>
      <vt:lpstr>GE: Update my-chef-client metadata.rb file</vt:lpstr>
      <vt:lpstr>GE: Lets view the dependencies</vt:lpstr>
      <vt:lpstr>GE: Install the Dependencies</vt:lpstr>
      <vt:lpstr>Whats in the Berksfile.lock?</vt:lpstr>
      <vt:lpstr>Upload cookbooks to Chef Server</vt:lpstr>
      <vt:lpstr>Introducing wrapper cookbooks</vt:lpstr>
      <vt:lpstr>GE: Add the recipe to the file web.rb  </vt:lpstr>
      <vt:lpstr>GE: Add the recipe to the file proxy.rb</vt:lpstr>
      <vt:lpstr>GE: Upload the roles files</vt:lpstr>
      <vt:lpstr>GE: Converge All Nodes</vt:lpstr>
      <vt:lpstr>GE: Verify chef-client is running</vt:lpstr>
      <vt:lpstr>Using Community Cookbooks</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2229</cp:revision>
  <cp:lastPrinted>2015-02-07T23:49:10Z</cp:lastPrinted>
  <dcterms:created xsi:type="dcterms:W3CDTF">2012-09-13T17:36:07Z</dcterms:created>
  <dcterms:modified xsi:type="dcterms:W3CDTF">2016-01-13T15:21:25Z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